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4"/>
  </p:notesMasterIdLst>
  <p:sldIdLst>
    <p:sldId id="256" r:id="rId2"/>
    <p:sldId id="316" r:id="rId3"/>
    <p:sldId id="376" r:id="rId4"/>
    <p:sldId id="374" r:id="rId5"/>
    <p:sldId id="381" r:id="rId6"/>
    <p:sldId id="382" r:id="rId7"/>
    <p:sldId id="383" r:id="rId8"/>
    <p:sldId id="384" r:id="rId9"/>
    <p:sldId id="385" r:id="rId10"/>
    <p:sldId id="387" r:id="rId11"/>
    <p:sldId id="380" r:id="rId12"/>
    <p:sldId id="368"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0AC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36" autoAdjust="0"/>
    <p:restoredTop sz="94660"/>
  </p:normalViewPr>
  <p:slideViewPr>
    <p:cSldViewPr>
      <p:cViewPr>
        <p:scale>
          <a:sx n="60" d="100"/>
          <a:sy n="60" d="100"/>
        </p:scale>
        <p:origin x="84" y="-36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05/08/2014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5</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p:cNvSpPr>
            <a:spLocks noGrp="1" noRot="1" noChangeAspect="1" noTextEdit="1"/>
          </p:cNvSpPr>
          <p:nvPr>
            <p:ph type="sldImg"/>
          </p:nvPr>
        </p:nvSpPr>
        <p:spPr bwMode="auto">
          <a:noFill/>
          <a:ln>
            <a:solidFill>
              <a:srgbClr val="000000"/>
            </a:solidFill>
            <a:miter lim="800000"/>
            <a:headEnd/>
            <a:tailEnd/>
          </a:ln>
        </p:spPr>
      </p:sp>
      <p:sp>
        <p:nvSpPr>
          <p:cNvPr id="23555" name="Notes Placeholder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en-US" smtClean="0"/>
          </a:p>
        </p:txBody>
      </p:sp>
      <p:sp>
        <p:nvSpPr>
          <p:cNvPr id="2355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066ED2FD-6B0F-4141-ADB4-F78E4C967F60}" type="slidenum">
              <a:rPr lang="en-GB"/>
              <a:pPr/>
              <a:t>7</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8</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75B29D6C-98D7-42BB-9EE2-5766D80D86DD}" type="slidenum">
              <a:rPr lang="en-GB" smtClean="0"/>
              <a:pPr/>
              <a:t>9</a:t>
            </a:fld>
            <a:endParaRPr lang="en-GB" dirty="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10</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12</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0.xml"/><Relationship Id="rId3" Type="http://schemas.openxmlformats.org/officeDocument/2006/relationships/slide" Target="../slides/slide2.xml"/><Relationship Id="rId7" Type="http://schemas.openxmlformats.org/officeDocument/2006/relationships/slide" Target="../slides/slide9.xml"/><Relationship Id="rId2" Type="http://schemas.openxmlformats.org/officeDocument/2006/relationships/slide" Target="../slides/slide3.xml"/><Relationship Id="rId1" Type="http://schemas.openxmlformats.org/officeDocument/2006/relationships/slideMaster" Target="../slideMasters/slideMaster1.xml"/><Relationship Id="rId6" Type="http://schemas.openxmlformats.org/officeDocument/2006/relationships/slide" Target="../slides/slide8.xml"/><Relationship Id="rId5" Type="http://schemas.openxmlformats.org/officeDocument/2006/relationships/slide" Target="../slides/slide5.xml"/><Relationship Id="rId4" Type="http://schemas.openxmlformats.org/officeDocument/2006/relationships/slide" Target="../slides/slide12.xml"/><Relationship Id="rId9" Type="http://schemas.openxmlformats.org/officeDocument/2006/relationships/slide" Target="../slides/slide1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05/08/2014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41" name="Round Same Side Corner Rectangle 40">
            <a:hlinkClick r:id="rId2" action="ppaction://hlinksldjump"/>
          </p:cNvPr>
          <p:cNvSpPr/>
          <p:nvPr userDrawn="1"/>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userDrawn="1"/>
        </p:nvSpPr>
        <p:spPr>
          <a:xfrm>
            <a:off x="761613" y="6569968"/>
            <a:ext cx="648072" cy="288032"/>
          </a:xfrm>
          <a:prstGeom prst="round2SameRect">
            <a:avLst/>
          </a:prstGeom>
          <a:solidFill>
            <a:srgbClr val="70AC2E"/>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4" action="ppaction://hlinksldjump"/>
          </p:cNvPr>
          <p:cNvSpPr/>
          <p:nvPr userDrawn="1"/>
        </p:nvSpPr>
        <p:spPr>
          <a:xfrm>
            <a:off x="1415722"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5" action="ppaction://hlinksldjump"/>
          </p:cNvPr>
          <p:cNvSpPr/>
          <p:nvPr userDrawn="1"/>
        </p:nvSpPr>
        <p:spPr>
          <a:xfrm>
            <a:off x="2069831"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6" action="ppaction://hlinksldjump"/>
          </p:cNvPr>
          <p:cNvSpPr/>
          <p:nvPr userDrawn="1"/>
        </p:nvSpPr>
        <p:spPr>
          <a:xfrm>
            <a:off x="247186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6" action="ppaction://hlinksldjump"/>
          </p:cNvPr>
          <p:cNvSpPr/>
          <p:nvPr userDrawn="1"/>
        </p:nvSpPr>
        <p:spPr>
          <a:xfrm>
            <a:off x="2873905"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7" action="ppaction://hlinksldjump"/>
          </p:cNvPr>
          <p:cNvSpPr/>
          <p:nvPr userDrawn="1"/>
        </p:nvSpPr>
        <p:spPr>
          <a:xfrm>
            <a:off x="3275942"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8" action="ppaction://hlinksldjump"/>
          </p:cNvPr>
          <p:cNvSpPr/>
          <p:nvPr userDrawn="1"/>
        </p:nvSpPr>
        <p:spPr>
          <a:xfrm>
            <a:off x="3677979"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8" action="ppaction://hlinksldjump"/>
          </p:cNvPr>
          <p:cNvSpPr/>
          <p:nvPr userDrawn="1"/>
        </p:nvSpPr>
        <p:spPr>
          <a:xfrm>
            <a:off x="4080016" y="6569968"/>
            <a:ext cx="396000" cy="288032"/>
          </a:xfrm>
          <a:prstGeom prst="round2Same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rId9" action="ppaction://hlinksldjump"/>
          </p:cNvPr>
          <p:cNvSpPr/>
          <p:nvPr userDrawn="1"/>
        </p:nvSpPr>
        <p:spPr>
          <a:xfrm>
            <a:off x="4482053" y="6569968"/>
            <a:ext cx="396000" cy="288032"/>
          </a:xfrm>
          <a:prstGeom prst="round2SameRect">
            <a:avLst/>
          </a:prstGeom>
          <a:solidFill>
            <a:srgbClr val="0070C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05/08/2014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05/08/2014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05/08/2014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05/08/2014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18</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a:t>
            </a:r>
            <a:r>
              <a:rPr lang="en-GB" sz="3600" b="1" dirty="0" smtClean="0">
                <a:latin typeface="Calibri" pitchFamily="34" charset="0"/>
                <a:cs typeface="Calibri" pitchFamily="34" charset="0"/>
              </a:rPr>
              <a:t>18 </a:t>
            </a:r>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Web Animation For </a:t>
            </a:r>
            <a:br>
              <a:rPr lang="en-GB" sz="3600" b="1" dirty="0" smtClean="0">
                <a:latin typeface="Calibri" pitchFamily="34" charset="0"/>
                <a:cs typeface="Calibri" pitchFamily="34" charset="0"/>
              </a:rPr>
            </a:br>
            <a:r>
              <a:rPr lang="en-GB" sz="3600" b="1" dirty="0" smtClean="0">
                <a:latin typeface="Calibri" pitchFamily="34" charset="0"/>
                <a:cs typeface="Calibri" pitchFamily="34" charset="0"/>
              </a:rPr>
              <a:t>Interactive Media </a:t>
            </a:r>
            <a:endParaRPr lang="en-GB" sz="3600" dirty="0">
              <a:latin typeface="Calibri" pitchFamily="34" charset="0"/>
              <a:cs typeface="Calibri" pitchFamily="34" charset="0"/>
            </a:endParaRPr>
          </a:p>
          <a:p>
            <a:r>
              <a:rPr lang="en-GB" sz="3600" b="1" dirty="0">
                <a:latin typeface="Calibri" pitchFamily="34" charset="0"/>
                <a:cs typeface="Calibri" pitchFamily="34" charset="0"/>
              </a:rPr>
              <a:t>A/502/5661 </a:t>
            </a:r>
            <a:endParaRPr lang="en-GB" sz="4000" dirty="0">
              <a:latin typeface="Calibri" pitchFamily="34" charset="0"/>
              <a:cs typeface="Calibri" pitchFamily="34" charset="0"/>
            </a:endParaRPr>
          </a:p>
        </p:txBody>
      </p:sp>
      <p:sp>
        <p:nvSpPr>
          <p:cNvPr id="4" name="TextBox 3"/>
          <p:cNvSpPr txBox="1"/>
          <p:nvPr/>
        </p:nvSpPr>
        <p:spPr>
          <a:xfrm>
            <a:off x="309852" y="3717032"/>
            <a:ext cx="8456289" cy="1200329"/>
          </a:xfrm>
          <a:prstGeom prst="rect">
            <a:avLst/>
          </a:prstGeom>
          <a:noFill/>
        </p:spPr>
        <p:txBody>
          <a:bodyPr wrap="none" rtlCol="0">
            <a:spAutoFit/>
          </a:bodyPr>
          <a:lstStyle/>
          <a:p>
            <a:pPr algn="r"/>
            <a:r>
              <a:rPr lang="en-GB" sz="3600" b="1" dirty="0" smtClean="0">
                <a:latin typeface="Calibri" pitchFamily="34" charset="0"/>
                <a:cs typeface="Calibri" pitchFamily="34" charset="0"/>
              </a:rPr>
              <a:t>LO3 </a:t>
            </a:r>
            <a:r>
              <a:rPr lang="en-GB" sz="3600" b="1" dirty="0">
                <a:latin typeface="Calibri" pitchFamily="34" charset="0"/>
                <a:cs typeface="Calibri" pitchFamily="34" charset="0"/>
              </a:rPr>
              <a:t>- </a:t>
            </a:r>
            <a:r>
              <a:rPr lang="en-GB" sz="3600" dirty="0">
                <a:latin typeface="Calibri" pitchFamily="34" charset="0"/>
                <a:cs typeface="Calibri" pitchFamily="34" charset="0"/>
              </a:rPr>
              <a:t>Be able to create an interactive media </a:t>
            </a:r>
            <a:r>
              <a:rPr lang="en-GB" sz="3600" dirty="0" smtClean="0">
                <a:latin typeface="Calibri" pitchFamily="34" charset="0"/>
                <a:cs typeface="Calibri" pitchFamily="34" charset="0"/>
              </a:rPr>
              <a:t/>
            </a:r>
            <a:br>
              <a:rPr lang="en-GB" sz="3600" dirty="0" smtClean="0">
                <a:latin typeface="Calibri" pitchFamily="34" charset="0"/>
                <a:cs typeface="Calibri" pitchFamily="34" charset="0"/>
              </a:rPr>
            </a:br>
            <a:r>
              <a:rPr lang="en-GB" sz="3600" dirty="0" smtClean="0">
                <a:latin typeface="Calibri" pitchFamily="34" charset="0"/>
                <a:cs typeface="Calibri" pitchFamily="34" charset="0"/>
              </a:rPr>
              <a:t>product </a:t>
            </a:r>
            <a:r>
              <a:rPr lang="en-GB" sz="3600" dirty="0">
                <a:latin typeface="Calibri" pitchFamily="34" charset="0"/>
                <a:cs typeface="Calibri" pitchFamily="34" charset="0"/>
              </a:rPr>
              <a:t>following industry practice</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4929222"/>
          </a:xfrm>
        </p:spPr>
        <p:txBody>
          <a:bodyPr>
            <a:noAutofit/>
          </a:bodyPr>
          <a:lstStyle/>
          <a:p>
            <a:pPr marL="342900" indent="-342900"/>
            <a:r>
              <a:rPr lang="en-GB" sz="2180" dirty="0" smtClean="0">
                <a:latin typeface="Calibri" pitchFamily="34" charset="0"/>
                <a:cs typeface="Calibri" pitchFamily="34" charset="0"/>
              </a:rPr>
              <a:t>The Final stage of creating a Web Animation is exporting it and making sure it is optimised so that there are fewer issues using it. For this you will need to export and justify the suitable format selected for your animation and evidence needs to be made of:</a:t>
            </a:r>
          </a:p>
          <a:p>
            <a:r>
              <a:rPr lang="en-GB" sz="2180" dirty="0" smtClean="0">
                <a:latin typeface="Calibri" pitchFamily="34" charset="0"/>
                <a:cs typeface="Calibri" pitchFamily="34" charset="0"/>
              </a:rPr>
              <a:t>Illustrate you have exported your finished animation in a suitable format.</a:t>
            </a:r>
          </a:p>
          <a:p>
            <a:r>
              <a:rPr lang="en-GB" sz="2180" dirty="0" smtClean="0">
                <a:latin typeface="Calibri" pitchFamily="34" charset="0"/>
                <a:cs typeface="Calibri" pitchFamily="34" charset="0"/>
              </a:rPr>
              <a:t>Explain the procedure in a short step by step sequence.</a:t>
            </a:r>
          </a:p>
          <a:p>
            <a:r>
              <a:rPr lang="en-GB" sz="2180" dirty="0" smtClean="0">
                <a:latin typeface="Calibri" pitchFamily="34" charset="0"/>
                <a:cs typeface="Calibri" pitchFamily="34" charset="0"/>
              </a:rPr>
              <a:t>Ensure you show the exported files details.</a:t>
            </a:r>
          </a:p>
          <a:p>
            <a:r>
              <a:rPr lang="en-GB" sz="2180" dirty="0" smtClean="0">
                <a:latin typeface="Calibri" pitchFamily="34" charset="0"/>
                <a:cs typeface="Calibri" pitchFamily="34" charset="0"/>
              </a:rPr>
              <a:t>Optimise the finished version</a:t>
            </a:r>
          </a:p>
          <a:p>
            <a:r>
              <a:rPr lang="en-GB" sz="2180" dirty="0" smtClean="0">
                <a:latin typeface="Calibri" pitchFamily="34" charset="0"/>
                <a:cs typeface="Calibri" pitchFamily="34" charset="0"/>
              </a:rPr>
              <a:t>Compare the file sizes, resolution and loading times.</a:t>
            </a:r>
          </a:p>
          <a:p>
            <a:pPr marL="109728" indent="0">
              <a:buNone/>
            </a:pPr>
            <a:r>
              <a:rPr lang="en-GB" sz="2180" b="1" dirty="0" smtClean="0">
                <a:latin typeface="Calibri" pitchFamily="34" charset="0"/>
                <a:cs typeface="Calibri" pitchFamily="34" charset="0"/>
              </a:rPr>
              <a:t>P3.3 - Task 05 </a:t>
            </a:r>
            <a:r>
              <a:rPr lang="en-GB" sz="2180" dirty="0" smtClean="0">
                <a:latin typeface="Calibri" pitchFamily="34" charset="0"/>
                <a:cs typeface="Calibri" pitchFamily="34" charset="0"/>
              </a:rPr>
              <a:t>- Evidence exporting the animation into an appropriate file format for the web and evidence optimising the </a:t>
            </a:r>
            <a:r>
              <a:rPr lang="en-GB" sz="2180" dirty="0">
                <a:latin typeface="Calibri" pitchFamily="34" charset="0"/>
                <a:cs typeface="Calibri" pitchFamily="34" charset="0"/>
              </a:rPr>
              <a:t>animation </a:t>
            </a:r>
            <a:r>
              <a:rPr lang="en-GB" sz="2180" dirty="0" smtClean="0">
                <a:latin typeface="Calibri" pitchFamily="34" charset="0"/>
                <a:cs typeface="Calibri" pitchFamily="34" charset="0"/>
              </a:rPr>
              <a:t>for maximum web compatibility.</a:t>
            </a:r>
          </a:p>
          <a:p>
            <a:pPr marL="109728" indent="0">
              <a:buNone/>
            </a:pPr>
            <a:r>
              <a:rPr lang="en-GB" sz="2180" b="1" dirty="0" smtClean="0">
                <a:latin typeface="Calibri" pitchFamily="34" charset="0"/>
                <a:cs typeface="Calibri" pitchFamily="34" charset="0"/>
              </a:rPr>
              <a:t>D3.1 – Task 06 –</a:t>
            </a:r>
            <a:r>
              <a:rPr lang="en-GB" sz="2180" dirty="0" smtClean="0">
                <a:latin typeface="Calibri" pitchFamily="34" charset="0"/>
                <a:cs typeface="Calibri" pitchFamily="34" charset="0"/>
              </a:rPr>
              <a:t> Explain in detail the choices you have made in exporting and optimising the animation in terms of Frame Rate, File type, and other options.</a:t>
            </a:r>
            <a:endParaRPr lang="en-GB" sz="2180" dirty="0">
              <a:latin typeface="Calibri" pitchFamily="34" charset="0"/>
              <a:cs typeface="Calibri" pitchFamily="34" charset="0"/>
            </a:endParaRPr>
          </a:p>
        </p:txBody>
      </p:sp>
      <p:pic>
        <p:nvPicPr>
          <p:cNvPr id="4098" name="Picture 2" descr="http://decal.acasylum.com/screenshots/icon_browser_export.png"/>
          <p:cNvPicPr>
            <a:picLocks noChangeAspect="1" noChangeArrowheads="1"/>
          </p:cNvPicPr>
          <p:nvPr/>
        </p:nvPicPr>
        <p:blipFill>
          <a:blip r:embed="rId3" cstate="print"/>
          <a:srcRect/>
          <a:stretch>
            <a:fillRect/>
          </a:stretch>
        </p:blipFill>
        <p:spPr bwMode="auto">
          <a:xfrm>
            <a:off x="6876256" y="2798147"/>
            <a:ext cx="2160240" cy="1206917"/>
          </a:xfrm>
          <a:prstGeom prst="rect">
            <a:avLst/>
          </a:prstGeom>
          <a:noFill/>
        </p:spPr>
      </p:pic>
      <p:sp>
        <p:nvSpPr>
          <p:cNvPr id="25"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000" dirty="0" smtClean="0"/>
              <a:t>P3.4 - Create an Interactive Media Product- Exporting and Optimising</a:t>
            </a:r>
            <a:endParaRPr lang="en-GB" sz="2000" dirty="0"/>
          </a:p>
        </p:txBody>
      </p:sp>
    </p:spTree>
    <p:extLst>
      <p:ext uri="{BB962C8B-B14F-4D97-AF65-F5344CB8AC3E}">
        <p14:creationId xmlns:p14="http://schemas.microsoft.com/office/powerpoint/2010/main" val="2638473192"/>
      </p:ext>
    </p:extLst>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648072"/>
          </a:xfrm>
        </p:spPr>
        <p:txBody>
          <a:bodyPr>
            <a:noAutofit/>
          </a:bodyPr>
          <a:lstStyle/>
          <a:p>
            <a:r>
              <a:rPr lang="en-GB" sz="2400" dirty="0" smtClean="0"/>
              <a:t>D3.2 - Create </a:t>
            </a:r>
            <a:r>
              <a:rPr lang="en-GB" sz="2400" dirty="0"/>
              <a:t>an </a:t>
            </a:r>
            <a:r>
              <a:rPr lang="en-GB" sz="2400" dirty="0" smtClean="0"/>
              <a:t>Interactive Media Product- </a:t>
            </a:r>
            <a:r>
              <a:rPr lang="en-GB" sz="2400" dirty="0" smtClean="0"/>
              <a:t>Justification</a:t>
            </a:r>
            <a:endParaRPr lang="en-GB" sz="2400" dirty="0"/>
          </a:p>
        </p:txBody>
      </p:sp>
      <p:sp>
        <p:nvSpPr>
          <p:cNvPr id="6" name="Content Placeholder 5"/>
          <p:cNvSpPr>
            <a:spLocks noGrp="1"/>
          </p:cNvSpPr>
          <p:nvPr>
            <p:ph idx="1"/>
          </p:nvPr>
        </p:nvSpPr>
        <p:spPr>
          <a:xfrm>
            <a:off x="179512" y="692696"/>
            <a:ext cx="8712968" cy="5688633"/>
          </a:xfrm>
        </p:spPr>
        <p:txBody>
          <a:bodyPr>
            <a:normAutofit/>
          </a:bodyPr>
          <a:lstStyle/>
          <a:p>
            <a:r>
              <a:rPr lang="en-GB" sz="1800" dirty="0" smtClean="0">
                <a:latin typeface="Calibri" pitchFamily="34" charset="0"/>
                <a:cs typeface="Calibri" pitchFamily="34" charset="0"/>
              </a:rPr>
              <a:t>In order to verify that the animation meets the needs of the user and to convince them that this was the best method used to create the animation, you need to explain the features you used with a justification on </a:t>
            </a:r>
            <a:r>
              <a:rPr lang="en-GB" sz="1800" dirty="0">
                <a:latin typeface="Calibri" pitchFamily="34" charset="0"/>
                <a:cs typeface="Calibri" pitchFamily="34" charset="0"/>
              </a:rPr>
              <a:t>how the use of the advanced software functions has improved their final animation. </a:t>
            </a:r>
            <a:r>
              <a:rPr lang="en-GB" sz="1800" dirty="0" smtClean="0">
                <a:latin typeface="Calibri" pitchFamily="34" charset="0"/>
                <a:cs typeface="Calibri" pitchFamily="34" charset="0"/>
              </a:rPr>
              <a:t>You will need to </a:t>
            </a:r>
            <a:r>
              <a:rPr lang="en-GB" sz="1800" dirty="0">
                <a:latin typeface="Calibri" pitchFamily="34" charset="0"/>
                <a:cs typeface="Calibri" pitchFamily="34" charset="0"/>
              </a:rPr>
              <a:t>must clearly state why they have used the functions they have and how, justifying choices and identifying how the final animation has been improved. </a:t>
            </a:r>
            <a:endParaRPr lang="en-GB" sz="1800" dirty="0" smtClean="0">
              <a:latin typeface="Calibri" pitchFamily="34" charset="0"/>
              <a:cs typeface="Calibri" pitchFamily="34" charset="0"/>
            </a:endParaRPr>
          </a:p>
          <a:p>
            <a:endParaRPr lang="en-GB" sz="1800" dirty="0">
              <a:latin typeface="Calibri" pitchFamily="34" charset="0"/>
              <a:cs typeface="Calibri" pitchFamily="34" charset="0"/>
            </a:endParaRPr>
          </a:p>
          <a:p>
            <a:endParaRPr lang="en-GB" sz="1800" dirty="0" smtClean="0">
              <a:latin typeface="Calibri" pitchFamily="34" charset="0"/>
              <a:cs typeface="Calibri" pitchFamily="34" charset="0"/>
            </a:endParaRPr>
          </a:p>
          <a:p>
            <a:endParaRPr lang="en-GB" sz="1800" dirty="0">
              <a:latin typeface="Calibri" pitchFamily="34" charset="0"/>
              <a:cs typeface="Calibri" pitchFamily="34" charset="0"/>
            </a:endParaRPr>
          </a:p>
          <a:p>
            <a:endParaRPr lang="en-GB" sz="1800" dirty="0" smtClean="0">
              <a:latin typeface="Calibri" pitchFamily="34" charset="0"/>
              <a:cs typeface="Calibri" pitchFamily="34" charset="0"/>
            </a:endParaRPr>
          </a:p>
          <a:p>
            <a:endParaRPr lang="en-GB" sz="1800" dirty="0">
              <a:latin typeface="Calibri" pitchFamily="34" charset="0"/>
              <a:cs typeface="Calibri" pitchFamily="34" charset="0"/>
            </a:endParaRPr>
          </a:p>
          <a:p>
            <a:r>
              <a:rPr lang="en-GB" sz="1800" dirty="0" smtClean="0">
                <a:latin typeface="Calibri" pitchFamily="34" charset="0"/>
                <a:cs typeface="Calibri" pitchFamily="34" charset="0"/>
              </a:rPr>
              <a:t>For this you will need to use the two lists above, with one screenshot piece of evidence, specifically Scripting, Guide Layering. Masking and User Interaction, stating why you chose these tools.</a:t>
            </a:r>
          </a:p>
          <a:p>
            <a:pPr marL="0" indent="0">
              <a:buNone/>
            </a:pPr>
            <a:r>
              <a:rPr lang="en-GB" sz="1800" b="1" dirty="0" smtClean="0">
                <a:latin typeface="Calibri" pitchFamily="34" charset="0"/>
                <a:cs typeface="Calibri" pitchFamily="34" charset="0"/>
              </a:rPr>
              <a:t>D3.2 – Task 07 - </a:t>
            </a:r>
            <a:r>
              <a:rPr lang="en-GB" sz="1800" dirty="0">
                <a:solidFill>
                  <a:schemeClr val="dk1"/>
                </a:solidFill>
                <a:latin typeface="Calibri" pitchFamily="34" charset="0"/>
                <a:cs typeface="Calibri" pitchFamily="34" charset="0"/>
              </a:rPr>
              <a:t>Justify how the use of advanced software functions has improved the final animation </a:t>
            </a:r>
            <a:r>
              <a:rPr lang="en-GB" sz="1800" dirty="0" smtClean="0">
                <a:latin typeface="Calibri" pitchFamily="34" charset="0"/>
                <a:cs typeface="Calibri" pitchFamily="34" charset="0"/>
              </a:rPr>
              <a:t> </a:t>
            </a:r>
          </a:p>
          <a:p>
            <a:endParaRPr lang="en-GB" sz="1800" dirty="0">
              <a:latin typeface="Calibri" pitchFamily="34" charset="0"/>
              <a:cs typeface="Calibri" pitchFamily="34" charset="0"/>
            </a:endParaRPr>
          </a:p>
        </p:txBody>
      </p:sp>
      <p:graphicFrame>
        <p:nvGraphicFramePr>
          <p:cNvPr id="4" name="Table 3"/>
          <p:cNvGraphicFramePr>
            <a:graphicFrameLocks noGrp="1"/>
          </p:cNvGraphicFramePr>
          <p:nvPr>
            <p:extLst>
              <p:ext uri="{D42A27DB-BD31-4B8C-83A1-F6EECF244321}">
                <p14:modId xmlns:p14="http://schemas.microsoft.com/office/powerpoint/2010/main" val="3323767071"/>
              </p:ext>
            </p:extLst>
          </p:nvPr>
        </p:nvGraphicFramePr>
        <p:xfrm>
          <a:off x="179514" y="2636912"/>
          <a:ext cx="8856982" cy="828040"/>
        </p:xfrm>
        <a:graphic>
          <a:graphicData uri="http://schemas.openxmlformats.org/drawingml/2006/table">
            <a:tbl>
              <a:tblPr firstRow="1" bandRow="1">
                <a:tableStyleId>{5C22544A-7EE6-4342-B048-85BDC9FD1C3A}</a:tableStyleId>
              </a:tblPr>
              <a:tblGrid>
                <a:gridCol w="1254739"/>
                <a:gridCol w="1275827"/>
                <a:gridCol w="1381267"/>
                <a:gridCol w="1149300"/>
                <a:gridCol w="1138754"/>
                <a:gridCol w="1476163"/>
                <a:gridCol w="1180932"/>
              </a:tblGrid>
              <a:tr h="370840">
                <a:tc>
                  <a:txBody>
                    <a:bodyPr/>
                    <a:lstStyle/>
                    <a:p>
                      <a:pPr algn="ctr"/>
                      <a:r>
                        <a:rPr kumimoji="0" lang="en-GB" sz="1200" b="1" kern="1200" dirty="0" smtClean="0"/>
                        <a:t>Frame Rates</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Layering</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Onion Skinning</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Tweening</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Converting</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Object and drawing tools</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Scripting</a:t>
                      </a:r>
                      <a:endParaRPr kumimoji="0" lang="en-GB" sz="1200" b="1" kern="1200" dirty="0">
                        <a:solidFill>
                          <a:schemeClr val="tx1"/>
                        </a:solidFill>
                        <a:latin typeface="Calibri" pitchFamily="34" charset="0"/>
                        <a:ea typeface="+mn-ea"/>
                        <a:cs typeface="Calibri" pitchFamily="34" charset="0"/>
                      </a:endParaRPr>
                    </a:p>
                  </a:txBody>
                  <a:tcPr anchor="ctr"/>
                </a:tc>
              </a:tr>
              <a:tr h="370840">
                <a:tc>
                  <a:txBody>
                    <a:bodyPr/>
                    <a:lstStyle/>
                    <a:p>
                      <a:pPr algn="ctr"/>
                      <a:r>
                        <a:rPr kumimoji="0" lang="en-GB" sz="1200" b="1" kern="1200" dirty="0" smtClean="0"/>
                        <a:t>Colour Tools</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Editing Tools</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Reshaping</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Interaction</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Timelines</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Rotating</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Movement</a:t>
                      </a:r>
                      <a:endParaRPr kumimoji="0" lang="en-GB" sz="1200" b="1" kern="1200" dirty="0">
                        <a:solidFill>
                          <a:schemeClr val="tx1"/>
                        </a:solidFill>
                        <a:latin typeface="Calibri" pitchFamily="34" charset="0"/>
                        <a:ea typeface="+mn-ea"/>
                        <a:cs typeface="Calibri" pitchFamily="34" charset="0"/>
                      </a:endParaRPr>
                    </a:p>
                  </a:txBody>
                  <a:tcPr anchor="ctr"/>
                </a:tc>
              </a:tr>
            </a:tbl>
          </a:graphicData>
        </a:graphic>
      </p:graphicFrame>
      <p:graphicFrame>
        <p:nvGraphicFramePr>
          <p:cNvPr id="5" name="Table 4"/>
          <p:cNvGraphicFramePr>
            <a:graphicFrameLocks noGrp="1"/>
          </p:cNvGraphicFramePr>
          <p:nvPr>
            <p:extLst>
              <p:ext uri="{D42A27DB-BD31-4B8C-83A1-F6EECF244321}">
                <p14:modId xmlns:p14="http://schemas.microsoft.com/office/powerpoint/2010/main" val="3726696128"/>
              </p:ext>
            </p:extLst>
          </p:nvPr>
        </p:nvGraphicFramePr>
        <p:xfrm>
          <a:off x="179513" y="3525912"/>
          <a:ext cx="8833976" cy="370840"/>
        </p:xfrm>
        <a:graphic>
          <a:graphicData uri="http://schemas.openxmlformats.org/drawingml/2006/table">
            <a:tbl>
              <a:tblPr firstRow="1" bandRow="1">
                <a:tableStyleId>{5C22544A-7EE6-4342-B048-85BDC9FD1C3A}</a:tableStyleId>
              </a:tblPr>
              <a:tblGrid>
                <a:gridCol w="2208494"/>
                <a:gridCol w="2208494"/>
                <a:gridCol w="2208494"/>
                <a:gridCol w="2208494"/>
              </a:tblGrid>
              <a:tr h="370840">
                <a:tc>
                  <a:txBody>
                    <a:bodyPr/>
                    <a:lstStyle/>
                    <a:p>
                      <a:pPr algn="ctr"/>
                      <a:r>
                        <a:rPr lang="en-GB" sz="1600" b="1" dirty="0" smtClean="0">
                          <a:latin typeface="Calibri" pitchFamily="34" charset="0"/>
                          <a:cs typeface="Calibri" pitchFamily="34" charset="0"/>
                        </a:rPr>
                        <a:t>Scripting</a:t>
                      </a:r>
                      <a:endParaRPr lang="en-GB" sz="1600" b="1" dirty="0"/>
                    </a:p>
                  </a:txBody>
                  <a:tcPr/>
                </a:tc>
                <a:tc>
                  <a:txBody>
                    <a:bodyPr/>
                    <a:lstStyle/>
                    <a:p>
                      <a:pPr algn="ctr"/>
                      <a:r>
                        <a:rPr lang="en-GB" sz="1600" b="1" dirty="0" smtClean="0">
                          <a:latin typeface="Calibri" pitchFamily="34" charset="0"/>
                          <a:cs typeface="Calibri" pitchFamily="34" charset="0"/>
                        </a:rPr>
                        <a:t>Guide Layering</a:t>
                      </a:r>
                      <a:endParaRPr lang="en-GB" sz="1600" b="1" dirty="0"/>
                    </a:p>
                  </a:txBody>
                  <a:tcPr/>
                </a:tc>
                <a:tc>
                  <a:txBody>
                    <a:bodyPr/>
                    <a:lstStyle/>
                    <a:p>
                      <a:pPr algn="ctr"/>
                      <a:r>
                        <a:rPr lang="en-GB" sz="1600" b="1" dirty="0" smtClean="0">
                          <a:latin typeface="Calibri" pitchFamily="34" charset="0"/>
                          <a:cs typeface="Calibri" pitchFamily="34" charset="0"/>
                        </a:rPr>
                        <a:t>Masking</a:t>
                      </a:r>
                      <a:endParaRPr lang="en-GB" sz="1600" b="1" dirty="0"/>
                    </a:p>
                  </a:txBody>
                  <a:tcPr/>
                </a:tc>
                <a:tc>
                  <a:txBody>
                    <a:bodyPr/>
                    <a:lstStyle/>
                    <a:p>
                      <a:pPr algn="ctr"/>
                      <a:r>
                        <a:rPr lang="en-GB" sz="1600" b="1" dirty="0" smtClean="0">
                          <a:latin typeface="Calibri" pitchFamily="34" charset="0"/>
                          <a:cs typeface="Calibri" pitchFamily="34" charset="0"/>
                        </a:rPr>
                        <a:t>User interaction</a:t>
                      </a:r>
                      <a:endParaRPr lang="en-GB" sz="1600" b="1" dirty="0"/>
                    </a:p>
                  </a:txBody>
                  <a:tcPr/>
                </a:tc>
              </a:tr>
            </a:tbl>
          </a:graphicData>
        </a:graphic>
      </p:graphicFrame>
    </p:spTree>
    <p:extLst>
      <p:ext uri="{BB962C8B-B14F-4D97-AF65-F5344CB8AC3E}">
        <p14:creationId xmlns:p14="http://schemas.microsoft.com/office/powerpoint/2010/main" val="24875264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0" indent="0">
              <a:buNone/>
            </a:pPr>
            <a:r>
              <a:rPr lang="en-GB" sz="2200" b="1" dirty="0">
                <a:latin typeface="Calibri" pitchFamily="34" charset="0"/>
                <a:cs typeface="Calibri" pitchFamily="34" charset="0"/>
              </a:rPr>
              <a:t>P3.1 –Task 01 – </a:t>
            </a:r>
            <a:r>
              <a:rPr lang="en-GB" sz="2200" dirty="0">
                <a:latin typeface="Calibri" pitchFamily="34" charset="0"/>
                <a:cs typeface="Calibri" pitchFamily="34" charset="0"/>
              </a:rPr>
              <a:t>Create a Gantt or Project file that illustrated the timings of each stage and sub stages of the Game Creation project.</a:t>
            </a:r>
          </a:p>
          <a:p>
            <a:pPr marL="0" indent="0">
              <a:buNone/>
            </a:pPr>
            <a:r>
              <a:rPr lang="en-GB" sz="2200" b="1" dirty="0" smtClean="0">
                <a:latin typeface="Calibri" pitchFamily="34" charset="0"/>
                <a:cs typeface="Calibri" pitchFamily="34" charset="0"/>
              </a:rPr>
              <a:t>P3.2 </a:t>
            </a:r>
            <a:r>
              <a:rPr lang="en-GB" sz="2200" b="1" dirty="0">
                <a:latin typeface="Calibri" pitchFamily="34" charset="0"/>
                <a:cs typeface="Calibri" pitchFamily="34" charset="0"/>
              </a:rPr>
              <a:t>- Task 02 </a:t>
            </a:r>
            <a:r>
              <a:rPr lang="en-GB" sz="2200" dirty="0">
                <a:latin typeface="Calibri" pitchFamily="34" charset="0"/>
                <a:cs typeface="Calibri" pitchFamily="34" charset="0"/>
              </a:rPr>
              <a:t>- Evidence the </a:t>
            </a:r>
            <a:r>
              <a:rPr lang="en-GB" sz="2200" dirty="0">
                <a:solidFill>
                  <a:schemeClr val="dk1"/>
                </a:solidFill>
                <a:latin typeface="Calibri" pitchFamily="34" charset="0"/>
                <a:cs typeface="Calibri" pitchFamily="34" charset="0"/>
              </a:rPr>
              <a:t>Creation of the web animation following industry practice, working within appropriate conventions.</a:t>
            </a:r>
          </a:p>
          <a:p>
            <a:pPr marL="0" indent="0">
              <a:buNone/>
            </a:pPr>
            <a:r>
              <a:rPr lang="en-GB" sz="2200" b="1" dirty="0">
                <a:latin typeface="Calibri" pitchFamily="34" charset="0"/>
                <a:cs typeface="Calibri" pitchFamily="34" charset="0"/>
              </a:rPr>
              <a:t>M3.1 - Task 03 </a:t>
            </a:r>
            <a:r>
              <a:rPr lang="en-GB" sz="2200" dirty="0">
                <a:latin typeface="Calibri" pitchFamily="34" charset="0"/>
                <a:cs typeface="Calibri" pitchFamily="34" charset="0"/>
              </a:rPr>
              <a:t>- </a:t>
            </a:r>
            <a:r>
              <a:rPr lang="en-GB" sz="2200" dirty="0">
                <a:solidFill>
                  <a:schemeClr val="dk1"/>
                </a:solidFill>
                <a:latin typeface="Calibri" pitchFamily="34" charset="0"/>
                <a:cs typeface="Calibri" pitchFamily="34" charset="0"/>
              </a:rPr>
              <a:t>Implement improvements to a web animation using Advanced Software Functionality, including Scripting, Guide Layering, Masking and User Interaction. </a:t>
            </a:r>
            <a:endParaRPr lang="en-GB" sz="2200" dirty="0">
              <a:latin typeface="Calibri" pitchFamily="34" charset="0"/>
              <a:cs typeface="Calibri" pitchFamily="34" charset="0"/>
            </a:endParaRPr>
          </a:p>
          <a:p>
            <a:pPr marL="0" indent="0">
              <a:buNone/>
            </a:pPr>
            <a:r>
              <a:rPr lang="en-GB" sz="2200" b="1" dirty="0" smtClean="0">
                <a:latin typeface="Calibri" pitchFamily="34" charset="0"/>
                <a:cs typeface="Calibri" pitchFamily="34" charset="0"/>
              </a:rPr>
              <a:t>M3.2 </a:t>
            </a:r>
            <a:r>
              <a:rPr lang="en-GB" sz="2200" b="1" dirty="0">
                <a:latin typeface="Calibri" pitchFamily="34" charset="0"/>
                <a:cs typeface="Calibri" pitchFamily="34" charset="0"/>
              </a:rPr>
              <a:t>- Task 04 </a:t>
            </a:r>
            <a:r>
              <a:rPr lang="en-GB" sz="2200" dirty="0">
                <a:latin typeface="Calibri" pitchFamily="34" charset="0"/>
                <a:cs typeface="Calibri" pitchFamily="34" charset="0"/>
              </a:rPr>
              <a:t>- Create a test table that can be used to test your animation. </a:t>
            </a:r>
          </a:p>
          <a:p>
            <a:pPr marL="0" indent="0">
              <a:buNone/>
            </a:pPr>
            <a:r>
              <a:rPr lang="en-GB" sz="2200" b="1" dirty="0" smtClean="0">
                <a:latin typeface="Calibri" pitchFamily="34" charset="0"/>
                <a:cs typeface="Calibri" pitchFamily="34" charset="0"/>
              </a:rPr>
              <a:t>P3.3 </a:t>
            </a:r>
            <a:r>
              <a:rPr lang="en-GB" sz="2200" b="1" dirty="0">
                <a:latin typeface="Calibri" pitchFamily="34" charset="0"/>
                <a:cs typeface="Calibri" pitchFamily="34" charset="0"/>
              </a:rPr>
              <a:t>- Task 05 </a:t>
            </a:r>
            <a:r>
              <a:rPr lang="en-GB" sz="2200" dirty="0">
                <a:latin typeface="Calibri" pitchFamily="34" charset="0"/>
                <a:cs typeface="Calibri" pitchFamily="34" charset="0"/>
              </a:rPr>
              <a:t>- Evidence exporting the animation into an appropriate file format for the web and evidence optimising the animation for maximum web compatibility.</a:t>
            </a:r>
          </a:p>
          <a:p>
            <a:pPr marL="0" indent="0">
              <a:buNone/>
            </a:pPr>
            <a:r>
              <a:rPr lang="en-GB" sz="2200" b="1" dirty="0">
                <a:latin typeface="Calibri" pitchFamily="34" charset="0"/>
                <a:cs typeface="Calibri" pitchFamily="34" charset="0"/>
              </a:rPr>
              <a:t>D3.1 – Task 06 –</a:t>
            </a:r>
            <a:r>
              <a:rPr lang="en-GB" sz="2200" dirty="0">
                <a:latin typeface="Calibri" pitchFamily="34" charset="0"/>
                <a:cs typeface="Calibri" pitchFamily="34" charset="0"/>
              </a:rPr>
              <a:t> Explain in detail the choices you have made in exporting and optimising the animation in terms of Frame Rate, File type, and other options.</a:t>
            </a:r>
          </a:p>
          <a:p>
            <a:pPr marL="0" indent="0">
              <a:buNone/>
            </a:pPr>
            <a:r>
              <a:rPr lang="en-GB" sz="2200" b="1" dirty="0" smtClean="0">
                <a:latin typeface="Calibri" pitchFamily="34" charset="0"/>
                <a:cs typeface="Calibri" pitchFamily="34" charset="0"/>
              </a:rPr>
              <a:t>D3.2 </a:t>
            </a:r>
            <a:r>
              <a:rPr lang="en-GB" sz="2200" b="1" dirty="0">
                <a:latin typeface="Calibri" pitchFamily="34" charset="0"/>
                <a:cs typeface="Calibri" pitchFamily="34" charset="0"/>
              </a:rPr>
              <a:t>– Task 07 - </a:t>
            </a:r>
            <a:r>
              <a:rPr lang="en-GB" sz="2200" dirty="0">
                <a:solidFill>
                  <a:schemeClr val="dk1"/>
                </a:solidFill>
                <a:latin typeface="Calibri" pitchFamily="34" charset="0"/>
                <a:cs typeface="Calibri" pitchFamily="34" charset="0"/>
              </a:rPr>
              <a:t>Justify how the use of advanced software functions has improved the final animation </a:t>
            </a:r>
            <a:r>
              <a:rPr lang="en-GB" sz="2200" dirty="0">
                <a:latin typeface="Calibri" pitchFamily="34" charset="0"/>
                <a:cs typeface="Calibri" pitchFamily="34" charset="0"/>
              </a:rPr>
              <a:t> </a:t>
            </a: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LO3 -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842622247"/>
              </p:ext>
            </p:extLst>
          </p:nvPr>
        </p:nvGraphicFramePr>
        <p:xfrm>
          <a:off x="179512" y="836712"/>
          <a:ext cx="8784976" cy="5570220"/>
        </p:xfrm>
        <a:graphic>
          <a:graphicData uri="http://schemas.openxmlformats.org/drawingml/2006/table">
            <a:tbl>
              <a:tblPr firstRow="1" bandRow="1">
                <a:tableStyleId>{5C22544A-7EE6-4342-B048-85BDC9FD1C3A}</a:tableStyleId>
              </a:tblPr>
              <a:tblGrid>
                <a:gridCol w="432043"/>
                <a:gridCol w="1656189"/>
                <a:gridCol w="432048"/>
                <a:gridCol w="2016224"/>
                <a:gridCol w="2016224"/>
                <a:gridCol w="2232248"/>
              </a:tblGrid>
              <a:tr h="1061281">
                <a:tc gridSpan="2">
                  <a:txBody>
                    <a:bodyPr/>
                    <a:lstStyle/>
                    <a:p>
                      <a:r>
                        <a:rPr kumimoji="0" lang="en-GB" sz="1300" u="none" strike="noStrike" kern="1200" baseline="0" dirty="0" smtClean="0">
                          <a:latin typeface="Calibri" pitchFamily="34" charset="0"/>
                          <a:cs typeface="Calibri" pitchFamily="34" charset="0"/>
                        </a:rPr>
                        <a:t>Learning Outcome (LO) </a:t>
                      </a:r>
                    </a:p>
                    <a:p>
                      <a:r>
                        <a:rPr kumimoji="0" lang="en-GB" sz="1300" u="none" strike="noStrike" kern="1200" baseline="0" dirty="0" smtClean="0">
                          <a:latin typeface="Calibri" pitchFamily="34" charset="0"/>
                          <a:cs typeface="Calibri" pitchFamily="34" charset="0"/>
                        </a:rPr>
                        <a:t>The learner will:</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300" u="none" strike="noStrike" kern="1200" baseline="0" smtClean="0">
                          <a:latin typeface="Calibri" pitchFamily="34" charset="0"/>
                          <a:cs typeface="Calibri" pitchFamily="34" charset="0"/>
                        </a:rPr>
                        <a:t>Pass </a:t>
                      </a:r>
                    </a:p>
                    <a:p>
                      <a:r>
                        <a:rPr kumimoji="0" lang="en-GB" sz="1300" u="none" strike="noStrike" kern="1200" baseline="0" smtClean="0">
                          <a:latin typeface="Calibri" pitchFamily="34" charset="0"/>
                          <a:cs typeface="Calibri" pitchFamily="34" charset="0"/>
                        </a:rPr>
                        <a:t>The assessment criteria are the pass requirements for this unit. </a:t>
                      </a:r>
                    </a:p>
                    <a:p>
                      <a:r>
                        <a:rPr kumimoji="0" lang="en-GB" sz="1300" u="none" strike="noStrike" kern="1200" baseline="0" smtClean="0">
                          <a:latin typeface="Calibri" pitchFamily="34" charset="0"/>
                          <a:cs typeface="Calibri" pitchFamily="34" charset="0"/>
                        </a:rPr>
                        <a:t>The learner can: </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300" u="none" strike="noStrike" kern="1200" baseline="0" smtClean="0">
                          <a:latin typeface="Calibri" pitchFamily="34" charset="0"/>
                          <a:cs typeface="Calibri" pitchFamily="34" charset="0"/>
                        </a:rPr>
                        <a:t>Merit </a:t>
                      </a:r>
                    </a:p>
                    <a:p>
                      <a:r>
                        <a:rPr kumimoji="0" lang="en-GB" sz="1300" u="none" strike="noStrike" kern="1200" baseline="0" smtClean="0">
                          <a:latin typeface="Calibri" pitchFamily="34" charset="0"/>
                          <a:cs typeface="Calibri" pitchFamily="34" charset="0"/>
                        </a:rPr>
                        <a:t>For merit the evidence must show that, in addition to the pass criteria, the learner is able to: </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300" u="none" strike="noStrike" kern="1200" baseline="0" smtClean="0">
                          <a:latin typeface="Calibri" pitchFamily="34" charset="0"/>
                          <a:cs typeface="Calibri" pitchFamily="34" charset="0"/>
                        </a:rPr>
                        <a:t>Distinction </a:t>
                      </a:r>
                    </a:p>
                    <a:p>
                      <a:r>
                        <a:rPr kumimoji="0" lang="en-GB" sz="1300" u="none" strike="noStrike" kern="1200" baseline="0" smtClean="0">
                          <a:latin typeface="Calibri" pitchFamily="34" charset="0"/>
                          <a:cs typeface="Calibri" pitchFamily="34" charset="0"/>
                        </a:rPr>
                        <a:t>For distinction the evidence must show that, in addition to the pass and merit criteria, the learner is able to: </a:t>
                      </a:r>
                      <a:endParaRPr kumimoji="0" lang="en-GB" sz="1300" b="0" i="0" u="none" strike="noStrike" kern="1200" baseline="0" dirty="0" smtClean="0">
                        <a:solidFill>
                          <a:schemeClr val="lt1"/>
                        </a:solidFill>
                        <a:latin typeface="Calibri" pitchFamily="34" charset="0"/>
                        <a:ea typeface="+mn-ea"/>
                        <a:cs typeface="Calibri" pitchFamily="34" charset="0"/>
                      </a:endParaRPr>
                    </a:p>
                  </a:txBody>
                  <a:tcPr/>
                </a:tc>
              </a:tr>
              <a:tr h="890459">
                <a:tc>
                  <a:txBody>
                    <a:bodyPr/>
                    <a:lstStyle/>
                    <a:p>
                      <a:r>
                        <a:rPr lang="en-GB" sz="1550" smtClean="0">
                          <a:latin typeface="Calibri" pitchFamily="34" charset="0"/>
                          <a:cs typeface="Calibri" pitchFamily="34" charset="0"/>
                        </a:rPr>
                        <a:t>1</a:t>
                      </a:r>
                      <a:endParaRPr lang="en-GB" sz="1550" dirty="0">
                        <a:latin typeface="Calibri" pitchFamily="34" charset="0"/>
                        <a:cs typeface="Calibri" pitchFamily="34" charset="0"/>
                      </a:endParaRPr>
                    </a:p>
                  </a:txBody>
                  <a:tcPr/>
                </a:tc>
                <a:tc>
                  <a:txBody>
                    <a:bodyPr/>
                    <a:lstStyle/>
                    <a:p>
                      <a:r>
                        <a:rPr kumimoji="0" lang="en-GB" sz="1550" b="0" i="0" u="none" strike="noStrike" kern="1200" baseline="0" dirty="0" smtClean="0">
                          <a:solidFill>
                            <a:schemeClr val="dk1"/>
                          </a:solidFill>
                          <a:latin typeface="Calibri" pitchFamily="34" charset="0"/>
                          <a:ea typeface="+mn-ea"/>
                          <a:cs typeface="Calibri" pitchFamily="34" charset="0"/>
                        </a:rPr>
                        <a:t>Understand uses and principles of web animation </a:t>
                      </a:r>
                    </a:p>
                  </a:txBody>
                  <a:tcPr/>
                </a:tc>
                <a:tc>
                  <a:txBody>
                    <a:bodyPr/>
                    <a:lstStyle/>
                    <a:p>
                      <a:r>
                        <a:rPr lang="en-GB" sz="1550" smtClean="0">
                          <a:latin typeface="Calibri" pitchFamily="34" charset="0"/>
                          <a:cs typeface="Calibri" pitchFamily="34" charset="0"/>
                        </a:rPr>
                        <a:t>P1</a:t>
                      </a:r>
                      <a:endParaRPr lang="en-GB" sz="1550" dirty="0">
                        <a:latin typeface="Calibri" pitchFamily="34" charset="0"/>
                        <a:cs typeface="Calibri" pitchFamily="34" charset="0"/>
                      </a:endParaRPr>
                    </a:p>
                  </a:txBody>
                  <a:tcPr/>
                </a:tc>
                <a:tc>
                  <a:txBody>
                    <a:bodyPr/>
                    <a:lstStyle/>
                    <a:p>
                      <a:r>
                        <a:rPr kumimoji="0" lang="en-GB" sz="1550" b="0" i="0" u="none" strike="noStrike" kern="1200" baseline="0" dirty="0" smtClean="0">
                          <a:solidFill>
                            <a:schemeClr val="dk1"/>
                          </a:solidFill>
                          <a:latin typeface="Calibri" pitchFamily="34" charset="0"/>
                          <a:ea typeface="+mn-ea"/>
                          <a:cs typeface="Calibri" pitchFamily="34" charset="0"/>
                        </a:rPr>
                        <a:t>Describe uses and principles of web animation with some appropriate use of subject terminology </a:t>
                      </a:r>
                    </a:p>
                  </a:txBody>
                  <a:tcPr/>
                </a:tc>
                <a:tc>
                  <a:txBody>
                    <a:bodyPr/>
                    <a:lstStyle/>
                    <a:p>
                      <a:r>
                        <a:rPr kumimoji="0" lang="en-GB" sz="1550" b="0" i="0" u="none" strike="noStrike" kern="1200" baseline="0" dirty="0" smtClean="0">
                          <a:solidFill>
                            <a:schemeClr val="dk1"/>
                          </a:solidFill>
                          <a:latin typeface="Calibri" pitchFamily="34" charset="0"/>
                          <a:ea typeface="+mn-ea"/>
                          <a:cs typeface="Calibri" pitchFamily="34" charset="0"/>
                        </a:rPr>
                        <a:t>M1 - Justify the choices of file formats within software that would be suitable for use in web animation </a:t>
                      </a:r>
                    </a:p>
                  </a:txBody>
                  <a:tcPr/>
                </a:tc>
                <a:tc>
                  <a:txBody>
                    <a:bodyPr/>
                    <a:lstStyle/>
                    <a:p>
                      <a:r>
                        <a:rPr kumimoji="0" lang="en-GB" sz="1550" b="0" i="0" u="none" strike="noStrike" kern="1200" baseline="0" dirty="0" smtClean="0">
                          <a:solidFill>
                            <a:schemeClr val="dk1"/>
                          </a:solidFill>
                          <a:latin typeface="Calibri" pitchFamily="34" charset="0"/>
                          <a:ea typeface="+mn-ea"/>
                          <a:cs typeface="Calibri" pitchFamily="34" charset="0"/>
                        </a:rPr>
                        <a:t>D1 - Evaluate the design constraints for web animations across different delivery formats </a:t>
                      </a:r>
                    </a:p>
                  </a:txBody>
                  <a:tcPr/>
                </a:tc>
              </a:tr>
              <a:tr h="843488">
                <a:tc>
                  <a:txBody>
                    <a:bodyPr/>
                    <a:lstStyle/>
                    <a:p>
                      <a:r>
                        <a:rPr lang="en-GB" sz="1550" smtClean="0">
                          <a:latin typeface="Calibri" pitchFamily="34" charset="0"/>
                          <a:cs typeface="Calibri" pitchFamily="34" charset="0"/>
                        </a:rPr>
                        <a:t>2</a:t>
                      </a:r>
                      <a:endParaRPr lang="en-GB" sz="1550" dirty="0">
                        <a:latin typeface="Calibri" pitchFamily="34" charset="0"/>
                        <a:cs typeface="Calibri" pitchFamily="34" charset="0"/>
                      </a:endParaRPr>
                    </a:p>
                  </a:txBody>
                  <a:tcPr/>
                </a:tc>
                <a:tc>
                  <a:txBody>
                    <a:bodyPr/>
                    <a:lstStyle/>
                    <a:p>
                      <a:r>
                        <a:rPr kumimoji="0" lang="en-GB" sz="1550" b="0" i="0" u="none" strike="noStrike" kern="1200" baseline="0" dirty="0" smtClean="0">
                          <a:solidFill>
                            <a:schemeClr val="dk1"/>
                          </a:solidFill>
                          <a:latin typeface="Calibri" pitchFamily="34" charset="0"/>
                          <a:ea typeface="+mn-ea"/>
                          <a:cs typeface="Calibri" pitchFamily="34" charset="0"/>
                        </a:rPr>
                        <a:t>Be able to devise web animation </a:t>
                      </a:r>
                    </a:p>
                  </a:txBody>
                  <a:tcPr/>
                </a:tc>
                <a:tc>
                  <a:txBody>
                    <a:bodyPr/>
                    <a:lstStyle/>
                    <a:p>
                      <a:r>
                        <a:rPr lang="en-GB" sz="1550" smtClean="0">
                          <a:latin typeface="Calibri" pitchFamily="34" charset="0"/>
                          <a:cs typeface="Calibri" pitchFamily="34" charset="0"/>
                        </a:rPr>
                        <a:t>P2</a:t>
                      </a:r>
                      <a:endParaRPr lang="en-GB" sz="1550" dirty="0">
                        <a:latin typeface="Calibri" pitchFamily="34" charset="0"/>
                        <a:cs typeface="Calibri" pitchFamily="34" charset="0"/>
                      </a:endParaRPr>
                    </a:p>
                  </a:txBody>
                  <a:tcPr/>
                </a:tc>
                <a:tc>
                  <a:txBody>
                    <a:bodyPr/>
                    <a:lstStyle/>
                    <a:p>
                      <a:r>
                        <a:rPr kumimoji="0" lang="en-GB" sz="1550" b="0" i="0" u="none" strike="noStrike" kern="1200" baseline="0" dirty="0" smtClean="0">
                          <a:solidFill>
                            <a:schemeClr val="dk1"/>
                          </a:solidFill>
                          <a:latin typeface="Calibri" pitchFamily="34" charset="0"/>
                          <a:ea typeface="+mn-ea"/>
                          <a:cs typeface="Calibri" pitchFamily="34" charset="0"/>
                        </a:rPr>
                        <a:t>Generate outline ideas for web animation working within appropriate conventions and with some assistance </a:t>
                      </a:r>
                    </a:p>
                  </a:txBody>
                  <a:tcPr/>
                </a:tc>
                <a:tc>
                  <a:txBody>
                    <a:bodyPr/>
                    <a:lstStyle/>
                    <a:p>
                      <a:r>
                        <a:rPr kumimoji="0" lang="en-GB" sz="1550" b="0" i="0" u="none" strike="noStrike" kern="1200" baseline="0" dirty="0" smtClean="0">
                          <a:solidFill>
                            <a:schemeClr val="dk1"/>
                          </a:solidFill>
                          <a:latin typeface="Calibri" pitchFamily="34" charset="0"/>
                          <a:ea typeface="+mn-ea"/>
                          <a:cs typeface="Calibri" pitchFamily="34" charset="0"/>
                        </a:rPr>
                        <a:t>M2 - Develop ideas for web animation using different planning techniques </a:t>
                      </a:r>
                    </a:p>
                  </a:txBody>
                  <a:tcPr/>
                </a:tc>
                <a:tc>
                  <a:txBody>
                    <a:bodyPr/>
                    <a:lstStyle/>
                    <a:p>
                      <a:r>
                        <a:rPr kumimoji="0" lang="en-GB" sz="1550" b="0" i="0" u="none" strike="noStrike" kern="1200" baseline="0" dirty="0" smtClean="0">
                          <a:solidFill>
                            <a:schemeClr val="dk1"/>
                          </a:solidFill>
                          <a:latin typeface="Calibri" pitchFamily="34" charset="0"/>
                          <a:ea typeface="+mn-ea"/>
                          <a:cs typeface="Calibri" pitchFamily="34" charset="0"/>
                        </a:rPr>
                        <a:t>D2 - Justify how the design meets the identified needs of the client </a:t>
                      </a:r>
                      <a:r>
                        <a:rPr kumimoji="0" lang="en-GB" sz="1550" u="none" strike="noStrike" kern="1200" baseline="0" dirty="0" smtClean="0">
                          <a:latin typeface="Calibri" pitchFamily="34" charset="0"/>
                          <a:cs typeface="Calibri" pitchFamily="34" charset="0"/>
                        </a:rPr>
                        <a:t>	</a:t>
                      </a:r>
                    </a:p>
                    <a:p>
                      <a:endParaRPr kumimoji="0" lang="en-GB" sz="1550" b="0" i="0" u="none" strike="noStrike" kern="1200" baseline="0" dirty="0" smtClean="0">
                        <a:solidFill>
                          <a:schemeClr val="dk1"/>
                        </a:solidFill>
                        <a:latin typeface="Calibri" pitchFamily="34" charset="0"/>
                        <a:ea typeface="+mn-ea"/>
                        <a:cs typeface="Calibri" pitchFamily="34" charset="0"/>
                      </a:endParaRPr>
                    </a:p>
                  </a:txBody>
                  <a:tcPr/>
                </a:tc>
              </a:tr>
              <a:tr h="648072">
                <a:tc>
                  <a:txBody>
                    <a:bodyPr/>
                    <a:lstStyle/>
                    <a:p>
                      <a:r>
                        <a:rPr lang="en-GB" sz="1550" dirty="0" smtClean="0">
                          <a:latin typeface="Calibri" pitchFamily="34" charset="0"/>
                          <a:cs typeface="Calibri" pitchFamily="34" charset="0"/>
                        </a:rPr>
                        <a:t>3</a:t>
                      </a:r>
                      <a:endParaRPr lang="en-GB" sz="1550" dirty="0">
                        <a:latin typeface="Calibri" pitchFamily="34" charset="0"/>
                        <a:cs typeface="Calibri" pitchFamily="34" charset="0"/>
                      </a:endParaRPr>
                    </a:p>
                  </a:txBody>
                  <a:tcPr>
                    <a:solidFill>
                      <a:srgbClr val="FFC000"/>
                    </a:solidFill>
                  </a:tcPr>
                </a:tc>
                <a:tc>
                  <a:txBody>
                    <a:bodyPr/>
                    <a:lstStyle/>
                    <a:p>
                      <a:r>
                        <a:rPr kumimoji="0" lang="en-GB" sz="1550" b="0" i="0" u="none" strike="noStrike" kern="1200" baseline="0" dirty="0" smtClean="0">
                          <a:solidFill>
                            <a:schemeClr val="dk1"/>
                          </a:solidFill>
                          <a:latin typeface="Calibri" pitchFamily="34" charset="0"/>
                          <a:ea typeface="+mn-ea"/>
                          <a:cs typeface="Calibri" pitchFamily="34" charset="0"/>
                        </a:rPr>
                        <a:t>Be able to create web animation following industry practice </a:t>
                      </a:r>
                    </a:p>
                  </a:txBody>
                  <a:tcPr>
                    <a:solidFill>
                      <a:srgbClr val="FFC000"/>
                    </a:solidFill>
                  </a:tcPr>
                </a:tc>
                <a:tc>
                  <a:txBody>
                    <a:bodyPr/>
                    <a:lstStyle/>
                    <a:p>
                      <a:r>
                        <a:rPr lang="en-GB" sz="1550" dirty="0" smtClean="0">
                          <a:latin typeface="Calibri" pitchFamily="34" charset="0"/>
                          <a:cs typeface="Calibri" pitchFamily="34" charset="0"/>
                        </a:rPr>
                        <a:t>P3</a:t>
                      </a:r>
                      <a:endParaRPr lang="en-GB" sz="1550" dirty="0">
                        <a:latin typeface="Calibri" pitchFamily="34" charset="0"/>
                        <a:cs typeface="Calibri" pitchFamily="34" charset="0"/>
                      </a:endParaRPr>
                    </a:p>
                  </a:txBody>
                  <a:tcPr>
                    <a:solidFill>
                      <a:srgbClr val="FFC000"/>
                    </a:solidFill>
                  </a:tcPr>
                </a:tc>
                <a:tc>
                  <a:txBody>
                    <a:bodyPr/>
                    <a:lstStyle/>
                    <a:p>
                      <a:r>
                        <a:rPr kumimoji="0" lang="en-GB" sz="1550" b="0" i="0" u="none" strike="noStrike" kern="1200" baseline="0" dirty="0" smtClean="0">
                          <a:solidFill>
                            <a:schemeClr val="dk1"/>
                          </a:solidFill>
                          <a:latin typeface="Calibri" pitchFamily="34" charset="0"/>
                          <a:ea typeface="+mn-ea"/>
                          <a:cs typeface="Calibri" pitchFamily="34" charset="0"/>
                        </a:rPr>
                        <a:t>Create web animation following industry practice, working within appropriate conventions and with some assistance </a:t>
                      </a:r>
                    </a:p>
                  </a:txBody>
                  <a:tcPr>
                    <a:solidFill>
                      <a:srgbClr val="FFC000"/>
                    </a:solidFill>
                  </a:tcPr>
                </a:tc>
                <a:tc>
                  <a:txBody>
                    <a:bodyPr/>
                    <a:lstStyle/>
                    <a:p>
                      <a:r>
                        <a:rPr kumimoji="0" lang="en-GB" sz="1550" b="0" i="0" u="none" strike="noStrike" kern="1200" baseline="0" dirty="0" smtClean="0">
                          <a:solidFill>
                            <a:schemeClr val="dk1"/>
                          </a:solidFill>
                          <a:latin typeface="Calibri" pitchFamily="34" charset="0"/>
                          <a:ea typeface="+mn-ea"/>
                          <a:cs typeface="Calibri" pitchFamily="34" charset="0"/>
                        </a:rPr>
                        <a:t>M3 - Implement improvements to a web animation using advanced software functionality </a:t>
                      </a:r>
                    </a:p>
                  </a:txBody>
                  <a:tcPr>
                    <a:solidFill>
                      <a:srgbClr val="FFC000"/>
                    </a:solidFill>
                  </a:tcPr>
                </a:tc>
                <a:tc>
                  <a:txBody>
                    <a:bodyPr/>
                    <a:lstStyle/>
                    <a:p>
                      <a:r>
                        <a:rPr kumimoji="0" lang="en-GB" sz="1550" b="0" i="0" u="none" strike="noStrike" kern="1200" baseline="0" dirty="0" smtClean="0">
                          <a:solidFill>
                            <a:schemeClr val="dk1"/>
                          </a:solidFill>
                          <a:latin typeface="Calibri" pitchFamily="34" charset="0"/>
                          <a:ea typeface="+mn-ea"/>
                          <a:cs typeface="Calibri" pitchFamily="34" charset="0"/>
                        </a:rPr>
                        <a:t>D3 - Justify how the use of advanced software functions has improved the final animation </a:t>
                      </a:r>
                    </a:p>
                  </a:txBody>
                  <a:tcPr>
                    <a:solidFill>
                      <a:srgbClr val="FFC000"/>
                    </a:solidFill>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544616"/>
          </a:xfrm>
        </p:spPr>
        <p:txBody>
          <a:bodyPr>
            <a:noAutofit/>
          </a:bodyPr>
          <a:lstStyle/>
          <a:p>
            <a:pPr marL="14287" indent="0">
              <a:buNone/>
            </a:pPr>
            <a:r>
              <a:rPr lang="en-GB" sz="1600" b="1" dirty="0"/>
              <a:t>Assessment Criteria </a:t>
            </a:r>
            <a:r>
              <a:rPr lang="en-GB" sz="1600" b="1" dirty="0" smtClean="0"/>
              <a:t>P3</a:t>
            </a:r>
            <a:endParaRPr lang="en-GB" sz="1600" dirty="0"/>
          </a:p>
          <a:p>
            <a:r>
              <a:rPr lang="en-GB" sz="1600" dirty="0" smtClean="0"/>
              <a:t>Learners </a:t>
            </a:r>
            <a:r>
              <a:rPr lang="en-GB" sz="1600" dirty="0"/>
              <a:t>must evidence the created web animation. This could be in the form of screen captures of the tools used for the creation of their animation and these could form the basis of a report or presentation along with the completed and tested animation for evidence. Learners must evidence how the animation has been created and that it is at least 45 seconds in length. There must also be evidence of optimising and saving the animation in an appropriate format for the web which again may be evidenced by screen captures and the final product. </a:t>
            </a:r>
            <a:endParaRPr lang="en-GB" sz="1600" dirty="0" smtClean="0"/>
          </a:p>
          <a:p>
            <a:pPr marL="109728" indent="0">
              <a:buNone/>
            </a:pPr>
            <a:r>
              <a:rPr lang="en-GB" sz="1600" b="1" dirty="0" smtClean="0"/>
              <a:t>Assessment </a:t>
            </a:r>
            <a:r>
              <a:rPr lang="en-GB" sz="1600" b="1" dirty="0"/>
              <a:t>Criteria </a:t>
            </a:r>
            <a:r>
              <a:rPr lang="en-GB" sz="1600" b="1" dirty="0" smtClean="0"/>
              <a:t>M3</a:t>
            </a:r>
            <a:endParaRPr lang="en-GB" sz="1600" dirty="0"/>
          </a:p>
          <a:p>
            <a:r>
              <a:rPr lang="en-GB" sz="1600" dirty="0" smtClean="0"/>
              <a:t>For </a:t>
            </a:r>
            <a:r>
              <a:rPr lang="en-GB" sz="1600" dirty="0"/>
              <a:t>merit criterion M3 learners should evidence using advanced software functionality in order to improve the functionality of the animation. They can provide annotated screen captures evidencing the use of these tools as the web animation is created as well as the actual web animation the learner has created using the advanced </a:t>
            </a:r>
            <a:r>
              <a:rPr lang="en-GB" sz="1600" dirty="0" smtClean="0"/>
              <a:t>functions.</a:t>
            </a:r>
          </a:p>
          <a:p>
            <a:pPr marL="109728" indent="0">
              <a:buNone/>
            </a:pPr>
            <a:r>
              <a:rPr lang="en-GB" sz="1600" b="1" dirty="0" smtClean="0"/>
              <a:t>Assessment </a:t>
            </a:r>
            <a:r>
              <a:rPr lang="en-GB" sz="1600" b="1" dirty="0"/>
              <a:t>Criteria </a:t>
            </a:r>
            <a:r>
              <a:rPr lang="en-GB" sz="1600" b="1" dirty="0" smtClean="0"/>
              <a:t>D3</a:t>
            </a:r>
            <a:endParaRPr lang="en-GB" sz="1600" dirty="0"/>
          </a:p>
          <a:p>
            <a:r>
              <a:rPr lang="en-GB" sz="1600" dirty="0" smtClean="0"/>
              <a:t>For </a:t>
            </a:r>
            <a:r>
              <a:rPr lang="en-GB" sz="1600" dirty="0"/>
              <a:t>distinction criterion D3, learners need to justify how the use of the advanced software functions has improved their final animation. This could be an extension of the evidence supplied for M3 and added to the annotated screen captures but must clearly state why they have used the functions they have and how, justifying choices and identifying how the final animation has been improved. </a:t>
            </a:r>
          </a:p>
        </p:txBody>
      </p:sp>
      <p:sp>
        <p:nvSpPr>
          <p:cNvPr id="3" name="Title 2"/>
          <p:cNvSpPr>
            <a:spLocks noGrp="1"/>
          </p:cNvSpPr>
          <p:nvPr>
            <p:ph type="title"/>
          </p:nvPr>
        </p:nvSpPr>
        <p:spPr>
          <a:xfrm>
            <a:off x="179512" y="116632"/>
            <a:ext cx="8784976" cy="648072"/>
          </a:xfrm>
        </p:spPr>
        <p:txBody>
          <a:bodyPr>
            <a:normAutofit/>
          </a:bodyPr>
          <a:lstStyle/>
          <a:p>
            <a:r>
              <a:rPr lang="en-GB" sz="3200" dirty="0" smtClean="0"/>
              <a:t>Assessment Criteria P3, M3 and D3</a:t>
            </a:r>
            <a:endParaRPr lang="en-GB" sz="3200" dirty="0"/>
          </a:p>
        </p:txBody>
      </p:sp>
    </p:spTree>
    <p:extLst>
      <p:ext uri="{BB962C8B-B14F-4D97-AF65-F5344CB8AC3E}">
        <p14:creationId xmlns:p14="http://schemas.microsoft.com/office/powerpoint/2010/main" val="23578441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pPr marL="269875" indent="-255588"/>
            <a:r>
              <a:rPr lang="en-GB" sz="2200" dirty="0" smtClean="0"/>
              <a:t>Learners </a:t>
            </a:r>
            <a:r>
              <a:rPr lang="en-GB" sz="2200" dirty="0"/>
              <a:t>should be taught a range of different types of animation software and the tools that can be used in them. They should ideally be able to practice on software such as Flash and Expression Blend or other popular software applications to try the tools and techniques within these. Learners should individually practice the creation of basic animations using this software to ensure they identify their own understanding and limitations. </a:t>
            </a:r>
          </a:p>
          <a:p>
            <a:pPr marL="269875" indent="-255588"/>
            <a:r>
              <a:rPr lang="en-GB" sz="2200" dirty="0"/>
              <a:t>Learners should then be taught how to use more advanced software functionality e.g. scripting, guide layers, masking, user interaction and why they may use these functions so that they can plan to use them and understand what they are doing. This should be followed with group discussions to identify the limitations and problems they had experienced with basic functions and to identify the potential opportunities and benefits from these advanced techniques. </a:t>
            </a:r>
          </a:p>
        </p:txBody>
      </p:sp>
      <p:sp>
        <p:nvSpPr>
          <p:cNvPr id="3" name="Title 2"/>
          <p:cNvSpPr>
            <a:spLocks noGrp="1"/>
          </p:cNvSpPr>
          <p:nvPr>
            <p:ph type="title"/>
          </p:nvPr>
        </p:nvSpPr>
        <p:spPr>
          <a:xfrm>
            <a:off x="230832" y="116632"/>
            <a:ext cx="8733656" cy="504056"/>
          </a:xfrm>
        </p:spPr>
        <p:txBody>
          <a:bodyPr>
            <a:noAutofit/>
          </a:bodyPr>
          <a:lstStyle/>
          <a:p>
            <a:r>
              <a:rPr lang="en-GB" sz="1700" dirty="0" smtClean="0"/>
              <a:t>LO3 - Be </a:t>
            </a:r>
            <a:r>
              <a:rPr lang="en-GB" sz="1700" dirty="0"/>
              <a:t>able to create web animation following industry practice </a:t>
            </a:r>
            <a:r>
              <a:rPr lang="en-GB" sz="1700" dirty="0" smtClean="0"/>
              <a:t> - Scenario</a:t>
            </a:r>
            <a:endParaRPr lang="en-GB" sz="1700" dirty="0"/>
          </a:p>
        </p:txBody>
      </p:sp>
    </p:spTree>
    <p:extLst>
      <p:ext uri="{BB962C8B-B14F-4D97-AF65-F5344CB8AC3E}">
        <p14:creationId xmlns:p14="http://schemas.microsoft.com/office/powerpoint/2010/main" val="397404933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5616624"/>
          </a:xfrm>
        </p:spPr>
        <p:txBody>
          <a:bodyPr>
            <a:noAutofit/>
          </a:bodyPr>
          <a:lstStyle/>
          <a:p>
            <a:pPr marL="177800" lvl="1" indent="-161925">
              <a:spcBef>
                <a:spcPts val="400"/>
              </a:spcBef>
              <a:buSzPct val="68000"/>
              <a:buFont typeface="Wingdings 3"/>
              <a:buChar char=""/>
            </a:pPr>
            <a:r>
              <a:rPr lang="en-GB" sz="1800" dirty="0" smtClean="0">
                <a:latin typeface="Calibri" pitchFamily="34" charset="0"/>
                <a:cs typeface="Calibri" pitchFamily="34" charset="0"/>
              </a:rPr>
              <a:t>For this stage you will need to use either a Project Management program like Microsoft Project or Open Proj or create a Gantt Chart using Excel to produce a timeline for the creation and sourcing stages of the projects. This should take into consideration Parallel Processes, </a:t>
            </a:r>
            <a:r>
              <a:rPr lang="en-GB" sz="1800" dirty="0">
                <a:latin typeface="Calibri" pitchFamily="34" charset="0"/>
                <a:cs typeface="Calibri" pitchFamily="34" charset="0"/>
              </a:rPr>
              <a:t>Milestones, </a:t>
            </a:r>
            <a:r>
              <a:rPr lang="en-GB" sz="1800" dirty="0" smtClean="0">
                <a:latin typeface="Calibri" pitchFamily="34" charset="0"/>
                <a:cs typeface="Calibri" pitchFamily="34" charset="0"/>
              </a:rPr>
              <a:t>Contingency </a:t>
            </a:r>
            <a:r>
              <a:rPr lang="en-GB" sz="1800" dirty="0">
                <a:latin typeface="Calibri" pitchFamily="34" charset="0"/>
                <a:cs typeface="Calibri" pitchFamily="34" charset="0"/>
              </a:rPr>
              <a:t>planning and </a:t>
            </a:r>
            <a:r>
              <a:rPr lang="en-GB" sz="1800" dirty="0" smtClean="0">
                <a:latin typeface="Calibri" pitchFamily="34" charset="0"/>
                <a:cs typeface="Calibri" pitchFamily="34" charset="0"/>
              </a:rPr>
              <a:t>Deliverables.</a:t>
            </a:r>
            <a:endParaRPr lang="en-GB" sz="1800" dirty="0">
              <a:latin typeface="Calibri" pitchFamily="34" charset="0"/>
              <a:cs typeface="Calibri" pitchFamily="34" charset="0"/>
            </a:endParaRPr>
          </a:p>
          <a:p>
            <a:pPr marL="177800" indent="-161925"/>
            <a:r>
              <a:rPr lang="en-GB" sz="1800" dirty="0" smtClean="0">
                <a:latin typeface="Calibri" pitchFamily="34" charset="0"/>
                <a:cs typeface="Calibri" pitchFamily="34" charset="0"/>
              </a:rPr>
              <a:t>The project should be broken down into 5 major sections or stages. The </a:t>
            </a:r>
            <a:r>
              <a:rPr lang="en-GB" sz="1800" dirty="0">
                <a:latin typeface="Calibri" pitchFamily="34" charset="0"/>
                <a:cs typeface="Calibri" pitchFamily="34" charset="0"/>
              </a:rPr>
              <a:t>stages of production include:</a:t>
            </a:r>
          </a:p>
          <a:p>
            <a:pPr marL="177800" lvl="1" indent="-161925">
              <a:buFont typeface="Wingdings 3" pitchFamily="18" charset="2"/>
              <a:buChar char=""/>
            </a:pPr>
            <a:endParaRPr lang="en-GB" sz="2000" dirty="0" smtClean="0">
              <a:latin typeface="Calibri" pitchFamily="34" charset="0"/>
              <a:cs typeface="Calibri" pitchFamily="34" charset="0"/>
            </a:endParaRPr>
          </a:p>
          <a:p>
            <a:pPr marL="177800" lvl="1" indent="-161925">
              <a:buFont typeface="Wingdings 3" pitchFamily="18" charset="2"/>
              <a:buChar char=""/>
            </a:pPr>
            <a:endParaRPr lang="en-GB" sz="1800" dirty="0" smtClean="0">
              <a:latin typeface="Calibri" pitchFamily="34" charset="0"/>
              <a:cs typeface="Calibri" pitchFamily="34" charset="0"/>
            </a:endParaRPr>
          </a:p>
          <a:p>
            <a:pPr marL="177800" lvl="1" indent="-161925">
              <a:buFont typeface="Wingdings 3" pitchFamily="18" charset="2"/>
              <a:buChar char=""/>
            </a:pPr>
            <a:endParaRPr lang="en-GB" sz="1800" dirty="0">
              <a:latin typeface="Calibri" pitchFamily="34" charset="0"/>
              <a:cs typeface="Calibri" pitchFamily="34" charset="0"/>
            </a:endParaRPr>
          </a:p>
          <a:p>
            <a:pPr marL="177800" lvl="1" indent="-161925">
              <a:buFont typeface="Wingdings 3" pitchFamily="18" charset="2"/>
              <a:buChar char=""/>
            </a:pPr>
            <a:endParaRPr lang="en-GB" sz="1800" dirty="0" smtClean="0">
              <a:latin typeface="Calibri" pitchFamily="34" charset="0"/>
              <a:cs typeface="Calibri" pitchFamily="34" charset="0"/>
            </a:endParaRPr>
          </a:p>
          <a:p>
            <a:pPr marL="15875" lvl="1" indent="0">
              <a:buNone/>
            </a:pPr>
            <a:endParaRPr lang="en-GB" sz="1800" dirty="0">
              <a:latin typeface="Calibri" pitchFamily="34" charset="0"/>
              <a:cs typeface="Calibri" pitchFamily="34" charset="0"/>
            </a:endParaRPr>
          </a:p>
          <a:p>
            <a:pPr marL="177800" lvl="1" indent="-161925">
              <a:buFont typeface="Wingdings 3" pitchFamily="18" charset="2"/>
              <a:buChar char=""/>
            </a:pPr>
            <a:endParaRPr lang="en-GB" sz="1800" dirty="0" smtClean="0">
              <a:latin typeface="Calibri" pitchFamily="34" charset="0"/>
              <a:cs typeface="Calibri" pitchFamily="34" charset="0"/>
            </a:endParaRPr>
          </a:p>
          <a:p>
            <a:pPr marL="177800" lvl="1" indent="-161925">
              <a:buFont typeface="Wingdings 3" pitchFamily="18" charset="2"/>
              <a:buChar char=""/>
            </a:pPr>
            <a:r>
              <a:rPr lang="en-GB" sz="1800" dirty="0" smtClean="0">
                <a:latin typeface="Calibri" pitchFamily="34" charset="0"/>
                <a:cs typeface="Calibri" pitchFamily="34" charset="0"/>
              </a:rPr>
              <a:t>Each of these stages can be broken down into sub-parts, for instance sourcing can include the individual components, saving and exporting file formats and gaining permissions. This should be a plan that is capable of being followed. Altogether you have to set yourself a realistic deadline, the Gantt or project Plan should reflect this.</a:t>
            </a:r>
            <a:endParaRPr lang="en-GB" sz="1800" dirty="0">
              <a:latin typeface="Calibri" pitchFamily="34" charset="0"/>
              <a:cs typeface="Calibri" pitchFamily="34" charset="0"/>
            </a:endParaRPr>
          </a:p>
          <a:p>
            <a:pPr marL="0" indent="0">
              <a:buNone/>
            </a:pPr>
            <a:r>
              <a:rPr lang="en-GB" sz="1800" b="1" dirty="0" smtClean="0">
                <a:latin typeface="Calibri" pitchFamily="34" charset="0"/>
                <a:cs typeface="Calibri" pitchFamily="34" charset="0"/>
              </a:rPr>
              <a:t>P3.1 –Task 01 </a:t>
            </a:r>
            <a:r>
              <a:rPr lang="en-GB" sz="1800" b="1" dirty="0">
                <a:latin typeface="Calibri" pitchFamily="34" charset="0"/>
                <a:cs typeface="Calibri" pitchFamily="34" charset="0"/>
              </a:rPr>
              <a:t>– </a:t>
            </a:r>
            <a:r>
              <a:rPr lang="en-GB" sz="1800" dirty="0">
                <a:latin typeface="Calibri" pitchFamily="34" charset="0"/>
                <a:cs typeface="Calibri" pitchFamily="34" charset="0"/>
              </a:rPr>
              <a:t>Create </a:t>
            </a:r>
            <a:r>
              <a:rPr lang="en-GB" sz="1800" dirty="0" smtClean="0">
                <a:latin typeface="Calibri" pitchFamily="34" charset="0"/>
                <a:cs typeface="Calibri" pitchFamily="34" charset="0"/>
              </a:rPr>
              <a:t>a Gantt or Project file that illustrated the timings of each stage and sub stages of the Game Creation project.</a:t>
            </a:r>
            <a:endParaRPr lang="en-GB" sz="1800" dirty="0">
              <a:latin typeface="Calibri" pitchFamily="34" charset="0"/>
              <a:cs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757150016"/>
              </p:ext>
            </p:extLst>
          </p:nvPr>
        </p:nvGraphicFramePr>
        <p:xfrm>
          <a:off x="395537" y="2636912"/>
          <a:ext cx="8424935" cy="1627632"/>
        </p:xfrm>
        <a:graphic>
          <a:graphicData uri="http://schemas.openxmlformats.org/drawingml/2006/table">
            <a:tbl>
              <a:tblPr firstRow="1" bandRow="1">
                <a:tableStyleId>{5C22544A-7EE6-4342-B048-85BDC9FD1C3A}</a:tableStyleId>
              </a:tblPr>
              <a:tblGrid>
                <a:gridCol w="936103"/>
                <a:gridCol w="1728192"/>
                <a:gridCol w="2736305"/>
                <a:gridCol w="1944215"/>
                <a:gridCol w="1080120"/>
              </a:tblGrid>
              <a:tr h="370840">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Calibri" pitchFamily="34" charset="0"/>
                          <a:cs typeface="Calibri" pitchFamily="34" charset="0"/>
                        </a:rPr>
                        <a:t>Analysing and research</a:t>
                      </a:r>
                    </a:p>
                  </a:txBody>
                  <a:tcPr/>
                </a:tc>
                <a:tc>
                  <a:txBody>
                    <a:bodyPr/>
                    <a:lstStyle/>
                    <a:p>
                      <a:pPr marL="0" lvl="1" indent="0">
                        <a:lnSpc>
                          <a:spcPct val="80000"/>
                        </a:lnSpc>
                        <a:defRPr/>
                      </a:pPr>
                      <a:r>
                        <a:rPr lang="en-GB" sz="1400" b="1" dirty="0" smtClean="0">
                          <a:latin typeface="Calibri" pitchFamily="34" charset="0"/>
                          <a:cs typeface="Calibri" pitchFamily="34" charset="0"/>
                        </a:rPr>
                        <a:t>Preparation</a:t>
                      </a:r>
                    </a:p>
                    <a:p>
                      <a:pPr marL="273050" lvl="2" indent="-273050">
                        <a:lnSpc>
                          <a:spcPct val="80000"/>
                        </a:lnSpc>
                        <a:buFont typeface="+mj-lt"/>
                        <a:buAutoNum type="arabicPeriod"/>
                        <a:defRPr/>
                      </a:pPr>
                      <a:r>
                        <a:rPr lang="en-GB" sz="1400" dirty="0" smtClean="0">
                          <a:latin typeface="Calibri" pitchFamily="34" charset="0"/>
                          <a:cs typeface="Calibri" pitchFamily="34" charset="0"/>
                        </a:rPr>
                        <a:t>Sketches</a:t>
                      </a:r>
                    </a:p>
                    <a:p>
                      <a:pPr marL="273050" lvl="2" indent="-273050">
                        <a:lnSpc>
                          <a:spcPct val="80000"/>
                        </a:lnSpc>
                        <a:buFont typeface="+mj-lt"/>
                        <a:buAutoNum type="arabicPeriod"/>
                        <a:defRPr/>
                      </a:pPr>
                      <a:r>
                        <a:rPr lang="en-GB" sz="1400" dirty="0" smtClean="0">
                          <a:latin typeface="Calibri" pitchFamily="34" charset="0"/>
                          <a:cs typeface="Calibri" pitchFamily="34" charset="0"/>
                        </a:rPr>
                        <a:t>Mood Boards</a:t>
                      </a:r>
                    </a:p>
                    <a:p>
                      <a:pPr marL="273050" lvl="2" indent="-273050">
                        <a:lnSpc>
                          <a:spcPct val="80000"/>
                        </a:lnSpc>
                        <a:buFont typeface="+mj-lt"/>
                        <a:buAutoNum type="arabicPeriod"/>
                        <a:defRPr/>
                      </a:pPr>
                      <a:r>
                        <a:rPr lang="en-GB" sz="1400" dirty="0" smtClean="0">
                          <a:latin typeface="Calibri" pitchFamily="34" charset="0"/>
                          <a:cs typeface="Calibri" pitchFamily="34" charset="0"/>
                        </a:rPr>
                        <a:t>Storyboards</a:t>
                      </a:r>
                    </a:p>
                    <a:p>
                      <a:pPr marL="273050" lvl="2" indent="-273050">
                        <a:lnSpc>
                          <a:spcPct val="80000"/>
                        </a:lnSpc>
                        <a:buFont typeface="+mj-lt"/>
                        <a:buAutoNum type="arabicPeriod"/>
                        <a:defRPr/>
                      </a:pPr>
                      <a:r>
                        <a:rPr lang="en-GB" sz="1400" dirty="0" smtClean="0">
                          <a:latin typeface="Calibri" pitchFamily="34" charset="0"/>
                          <a:cs typeface="Calibri" pitchFamily="34" charset="0"/>
                        </a:rPr>
                        <a:t>Sourcing Materials</a:t>
                      </a:r>
                    </a:p>
                    <a:p>
                      <a:pPr marL="273050" lvl="2" indent="-273050">
                        <a:lnSpc>
                          <a:spcPct val="80000"/>
                        </a:lnSpc>
                        <a:buFont typeface="+mj-lt"/>
                        <a:buAutoNum type="arabicPeriod"/>
                        <a:defRPr/>
                      </a:pPr>
                      <a:r>
                        <a:rPr lang="en-GB" sz="1400" dirty="0" smtClean="0">
                          <a:latin typeface="Calibri" pitchFamily="34" charset="0"/>
                          <a:cs typeface="Calibri" pitchFamily="34" charset="0"/>
                        </a:rPr>
                        <a:t>Insuring Naming Conventions</a:t>
                      </a:r>
                    </a:p>
                  </a:txBody>
                  <a:tcPr/>
                </a:tc>
                <a:tc>
                  <a:txBody>
                    <a:bodyPr/>
                    <a:lstStyle/>
                    <a:p>
                      <a:pPr marL="0" lvl="1" indent="0">
                        <a:lnSpc>
                          <a:spcPct val="80000"/>
                        </a:lnSpc>
                        <a:defRPr/>
                      </a:pPr>
                      <a:r>
                        <a:rPr lang="en-GB" sz="1400" dirty="0" smtClean="0">
                          <a:latin typeface="Calibri" pitchFamily="34" charset="0"/>
                          <a:cs typeface="Calibri" pitchFamily="34" charset="0"/>
                        </a:rPr>
                        <a:t>Implementation</a:t>
                      </a:r>
                    </a:p>
                    <a:p>
                      <a:pPr marL="342900" lvl="2" indent="-342900">
                        <a:lnSpc>
                          <a:spcPct val="80000"/>
                        </a:lnSpc>
                        <a:buFont typeface="+mj-lt"/>
                        <a:buAutoNum type="arabicPeriod"/>
                        <a:defRPr/>
                      </a:pPr>
                      <a:r>
                        <a:rPr lang="en-GB" sz="1400" dirty="0" smtClean="0">
                          <a:latin typeface="Calibri" pitchFamily="34" charset="0"/>
                          <a:cs typeface="Calibri" pitchFamily="34" charset="0"/>
                        </a:rPr>
                        <a:t>Creating Background</a:t>
                      </a:r>
                    </a:p>
                    <a:p>
                      <a:pPr marL="342900" lvl="2" indent="-342900">
                        <a:lnSpc>
                          <a:spcPct val="80000"/>
                        </a:lnSpc>
                        <a:buFont typeface="+mj-lt"/>
                        <a:buAutoNum type="arabicPeriod"/>
                        <a:defRPr/>
                      </a:pPr>
                      <a:r>
                        <a:rPr lang="en-GB" sz="1400" dirty="0" smtClean="0">
                          <a:latin typeface="Calibri" pitchFamily="34" charset="0"/>
                          <a:cs typeface="Calibri" pitchFamily="34" charset="0"/>
                        </a:rPr>
                        <a:t>Background Designs</a:t>
                      </a:r>
                    </a:p>
                    <a:p>
                      <a:pPr marL="342900" lvl="2" indent="-342900">
                        <a:lnSpc>
                          <a:spcPct val="80000"/>
                        </a:lnSpc>
                        <a:buFont typeface="+mj-lt"/>
                        <a:buAutoNum type="arabicPeriod"/>
                        <a:defRPr/>
                      </a:pPr>
                      <a:r>
                        <a:rPr lang="en-GB" sz="1400" dirty="0" smtClean="0">
                          <a:latin typeface="Calibri" pitchFamily="34" charset="0"/>
                          <a:cs typeface="Calibri" pitchFamily="34" charset="0"/>
                        </a:rPr>
                        <a:t>Introducing Source materials</a:t>
                      </a:r>
                    </a:p>
                    <a:p>
                      <a:pPr marL="342900" lvl="2" indent="-342900">
                        <a:lnSpc>
                          <a:spcPct val="80000"/>
                        </a:lnSpc>
                        <a:buFont typeface="+mj-lt"/>
                        <a:buAutoNum type="arabicPeriod"/>
                        <a:defRPr/>
                      </a:pPr>
                      <a:r>
                        <a:rPr lang="en-GB" sz="1400" dirty="0" smtClean="0">
                          <a:latin typeface="Calibri" pitchFamily="34" charset="0"/>
                          <a:cs typeface="Calibri" pitchFamily="34" charset="0"/>
                        </a:rPr>
                        <a:t>Pseudo Coding and Scripting</a:t>
                      </a:r>
                    </a:p>
                    <a:p>
                      <a:pPr marL="342900" lvl="2" indent="-342900">
                        <a:lnSpc>
                          <a:spcPct val="80000"/>
                        </a:lnSpc>
                        <a:buFont typeface="+mj-lt"/>
                        <a:buAutoNum type="arabicPeriod"/>
                        <a:defRPr/>
                      </a:pPr>
                      <a:r>
                        <a:rPr lang="en-GB" sz="1400" dirty="0" smtClean="0">
                          <a:latin typeface="Calibri" pitchFamily="34" charset="0"/>
                          <a:cs typeface="Calibri" pitchFamily="34" charset="0"/>
                        </a:rPr>
                        <a:t>Inserting Sound </a:t>
                      </a:r>
                    </a:p>
                    <a:p>
                      <a:pPr marL="342900" lvl="2" indent="-342900">
                        <a:lnSpc>
                          <a:spcPct val="80000"/>
                        </a:lnSpc>
                        <a:buFont typeface="+mj-lt"/>
                        <a:buAutoNum type="arabicPeriod"/>
                        <a:defRPr/>
                      </a:pPr>
                      <a:r>
                        <a:rPr lang="en-GB" sz="1400" dirty="0" smtClean="0">
                          <a:latin typeface="Calibri" pitchFamily="34" charset="0"/>
                          <a:cs typeface="Calibri" pitchFamily="34" charset="0"/>
                        </a:rPr>
                        <a:t>Interactivity</a:t>
                      </a:r>
                    </a:p>
                    <a:p>
                      <a:pPr marL="342900" lvl="2" indent="-342900">
                        <a:lnSpc>
                          <a:spcPct val="80000"/>
                        </a:lnSpc>
                        <a:buFont typeface="+mj-lt"/>
                        <a:buAutoNum type="arabicPeriod"/>
                        <a:defRPr/>
                      </a:pPr>
                      <a:r>
                        <a:rPr lang="en-GB" sz="1400" dirty="0" smtClean="0">
                          <a:latin typeface="Calibri" pitchFamily="34" charset="0"/>
                          <a:cs typeface="Calibri" pitchFamily="34" charset="0"/>
                        </a:rPr>
                        <a:t>Saving the File</a:t>
                      </a:r>
                    </a:p>
                    <a:p>
                      <a:pPr marL="342900" lvl="2" indent="-342900">
                        <a:lnSpc>
                          <a:spcPct val="80000"/>
                        </a:lnSpc>
                        <a:buFont typeface="+mj-lt"/>
                        <a:buAutoNum type="arabicPeriod"/>
                        <a:defRPr/>
                      </a:pPr>
                      <a:r>
                        <a:rPr lang="en-GB" sz="1400" dirty="0" smtClean="0">
                          <a:latin typeface="Calibri" pitchFamily="34" charset="0"/>
                          <a:cs typeface="Calibri" pitchFamily="34" charset="0"/>
                        </a:rPr>
                        <a:t>Optimising the File</a:t>
                      </a:r>
                    </a:p>
                  </a:txBody>
                  <a:tcPr/>
                </a:tc>
                <a:tc>
                  <a:txBody>
                    <a:bodyPr/>
                    <a:lstStyle/>
                    <a:p>
                      <a:pPr marL="0" lvl="1" indent="0">
                        <a:lnSpc>
                          <a:spcPct val="80000"/>
                        </a:lnSpc>
                        <a:defRPr/>
                      </a:pPr>
                      <a:r>
                        <a:rPr lang="en-GB" sz="1400" dirty="0" smtClean="0">
                          <a:latin typeface="Calibri" pitchFamily="34" charset="0"/>
                          <a:cs typeface="Calibri" pitchFamily="34" charset="0"/>
                        </a:rPr>
                        <a:t>Testing</a:t>
                      </a:r>
                    </a:p>
                    <a:p>
                      <a:pPr marL="342900" lvl="2" indent="-342900">
                        <a:lnSpc>
                          <a:spcPct val="80000"/>
                        </a:lnSpc>
                        <a:buFont typeface="+mj-lt"/>
                        <a:buAutoNum type="arabicPeriod"/>
                        <a:defRPr/>
                      </a:pPr>
                      <a:r>
                        <a:rPr lang="en-GB" sz="1400" dirty="0" smtClean="0">
                          <a:latin typeface="Calibri" pitchFamily="34" charset="0"/>
                          <a:cs typeface="Calibri" pitchFamily="34" charset="0"/>
                        </a:rPr>
                        <a:t>File format</a:t>
                      </a:r>
                    </a:p>
                    <a:p>
                      <a:pPr marL="342900" lvl="2" indent="-342900">
                        <a:lnSpc>
                          <a:spcPct val="80000"/>
                        </a:lnSpc>
                        <a:buFont typeface="+mj-lt"/>
                        <a:buAutoNum type="arabicPeriod"/>
                        <a:defRPr/>
                      </a:pPr>
                      <a:r>
                        <a:rPr lang="en-GB" sz="1400" dirty="0" smtClean="0">
                          <a:latin typeface="Calibri" pitchFamily="34" charset="0"/>
                          <a:cs typeface="Calibri" pitchFamily="34" charset="0"/>
                        </a:rPr>
                        <a:t>Compression Sizes</a:t>
                      </a:r>
                    </a:p>
                    <a:p>
                      <a:pPr marL="342900" lvl="2" indent="-342900">
                        <a:lnSpc>
                          <a:spcPct val="80000"/>
                        </a:lnSpc>
                        <a:buFont typeface="+mj-lt"/>
                        <a:buAutoNum type="arabicPeriod"/>
                        <a:defRPr/>
                      </a:pPr>
                      <a:r>
                        <a:rPr lang="en-GB" sz="1400" dirty="0" smtClean="0">
                          <a:latin typeface="Calibri" pitchFamily="34" charset="0"/>
                          <a:cs typeface="Calibri" pitchFamily="34" charset="0"/>
                        </a:rPr>
                        <a:t>Quality and Appeal</a:t>
                      </a:r>
                    </a:p>
                    <a:p>
                      <a:pPr marL="342900" lvl="2" indent="-342900">
                        <a:lnSpc>
                          <a:spcPct val="80000"/>
                        </a:lnSpc>
                        <a:buFont typeface="+mj-lt"/>
                        <a:buAutoNum type="arabicPeriod"/>
                        <a:defRPr/>
                      </a:pPr>
                      <a:r>
                        <a:rPr lang="en-GB" sz="1400" dirty="0" smtClean="0">
                          <a:latin typeface="Calibri" pitchFamily="34" charset="0"/>
                          <a:cs typeface="Calibri" pitchFamily="34" charset="0"/>
                        </a:rPr>
                        <a:t>Suitability testing</a:t>
                      </a:r>
                    </a:p>
                  </a:txBody>
                  <a:tcPr/>
                </a:tc>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GB" sz="1400" dirty="0" smtClean="0">
                          <a:latin typeface="Calibri" pitchFamily="34" charset="0"/>
                          <a:cs typeface="Calibri" pitchFamily="34" charset="0"/>
                        </a:rPr>
                        <a:t>Evaluation</a:t>
                      </a:r>
                    </a:p>
                  </a:txBody>
                  <a:tcPr/>
                </a:tc>
              </a:tr>
            </a:tbl>
          </a:graphicData>
        </a:graphic>
      </p:graphicFrame>
      <p:sp>
        <p:nvSpPr>
          <p:cNvPr id="6" name="Title 2"/>
          <p:cNvSpPr>
            <a:spLocks noGrp="1"/>
          </p:cNvSpPr>
          <p:nvPr>
            <p:ph type="title"/>
          </p:nvPr>
        </p:nvSpPr>
        <p:spPr>
          <a:xfrm>
            <a:off x="230832" y="116632"/>
            <a:ext cx="8733656" cy="576064"/>
          </a:xfrm>
        </p:spPr>
        <p:txBody>
          <a:bodyPr>
            <a:noAutofit/>
          </a:bodyPr>
          <a:lstStyle/>
          <a:p>
            <a:r>
              <a:rPr lang="en-GB" sz="2600" dirty="0" smtClean="0"/>
              <a:t>P3.1 - </a:t>
            </a:r>
            <a:r>
              <a:rPr lang="en-GB" sz="2800" dirty="0" smtClean="0"/>
              <a:t>Create </a:t>
            </a:r>
            <a:r>
              <a:rPr lang="en-GB" sz="2800" dirty="0"/>
              <a:t>an </a:t>
            </a:r>
            <a:r>
              <a:rPr lang="en-GB" sz="2800" dirty="0" smtClean="0"/>
              <a:t>Interactive Media</a:t>
            </a:r>
            <a:r>
              <a:rPr lang="en-GB" sz="2600" dirty="0" smtClean="0"/>
              <a:t> Product- Intro </a:t>
            </a:r>
            <a:endParaRPr lang="en-GB" sz="2600" dirty="0"/>
          </a:p>
        </p:txBody>
      </p:sp>
    </p:spTree>
    <p:extLst>
      <p:ext uri="{BB962C8B-B14F-4D97-AF65-F5344CB8AC3E}">
        <p14:creationId xmlns:p14="http://schemas.microsoft.com/office/powerpoint/2010/main" val="2102272224"/>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692696"/>
            <a:ext cx="8712968" cy="5544616"/>
          </a:xfrm>
        </p:spPr>
        <p:txBody>
          <a:bodyPr>
            <a:noAutofit/>
          </a:bodyPr>
          <a:lstStyle/>
          <a:p>
            <a:pPr marL="255588" indent="-255588"/>
            <a:r>
              <a:rPr lang="en-GB" sz="2400" b="1" dirty="0" smtClean="0">
                <a:latin typeface="Calibri" pitchFamily="34" charset="0"/>
                <a:cs typeface="Calibri" pitchFamily="34" charset="0"/>
              </a:rPr>
              <a:t>Milestones - </a:t>
            </a:r>
            <a:r>
              <a:rPr lang="en-GB" sz="2400" dirty="0" smtClean="0">
                <a:latin typeface="Calibri" pitchFamily="34" charset="0"/>
                <a:cs typeface="Calibri" pitchFamily="34" charset="0"/>
              </a:rPr>
              <a:t>You will also need to identify milestones within the project – these are major turning points within your projects</a:t>
            </a:r>
          </a:p>
          <a:p>
            <a:pPr lvl="1">
              <a:lnSpc>
                <a:spcPct val="80000"/>
              </a:lnSpc>
              <a:defRPr/>
            </a:pPr>
            <a:r>
              <a:rPr lang="en-GB" sz="2400" dirty="0" smtClean="0">
                <a:latin typeface="Calibri" pitchFamily="34" charset="0"/>
                <a:cs typeface="Calibri" pitchFamily="34" charset="0"/>
              </a:rPr>
              <a:t>For example a few milestones in building a house would be; Purchasing the land, choosing an architect, getting planning permission and starting to build.</a:t>
            </a:r>
          </a:p>
          <a:p>
            <a:pPr marL="255588" indent="-255588"/>
            <a:r>
              <a:rPr lang="en-GB" sz="2400" b="1" dirty="0" smtClean="0">
                <a:latin typeface="Calibri" pitchFamily="34" charset="0"/>
                <a:cs typeface="Calibri" pitchFamily="34" charset="0"/>
              </a:rPr>
              <a:t>Predecessors - </a:t>
            </a:r>
            <a:r>
              <a:rPr lang="en-GB" sz="2400" dirty="0" smtClean="0">
                <a:latin typeface="Calibri" pitchFamily="34" charset="0"/>
                <a:cs typeface="Calibri" pitchFamily="34" charset="0"/>
              </a:rPr>
              <a:t>Sometimes </a:t>
            </a:r>
            <a:r>
              <a:rPr lang="en-GB" sz="2400" dirty="0">
                <a:latin typeface="Calibri" pitchFamily="34" charset="0"/>
                <a:cs typeface="Calibri" pitchFamily="34" charset="0"/>
              </a:rPr>
              <a:t>when you are planning stages something has to happen first before that stage can take place - these are known as predecessors</a:t>
            </a:r>
          </a:p>
          <a:p>
            <a:pPr lvl="1"/>
            <a:r>
              <a:rPr lang="en-GB" sz="2400" dirty="0">
                <a:latin typeface="Calibri" pitchFamily="34" charset="0"/>
                <a:cs typeface="Calibri" pitchFamily="34" charset="0"/>
              </a:rPr>
              <a:t>For example if our project is to build a house we have to get buy the plot of land before we start building.  And we have to build the foundations before we build the walls and so on.</a:t>
            </a:r>
          </a:p>
          <a:p>
            <a:pPr marL="255588" indent="-255588"/>
            <a:r>
              <a:rPr lang="en-GB" sz="2400" b="1" dirty="0">
                <a:latin typeface="Calibri" pitchFamily="34" charset="0"/>
                <a:cs typeface="Calibri" pitchFamily="34" charset="0"/>
              </a:rPr>
              <a:t>Concurrent tasks </a:t>
            </a:r>
            <a:r>
              <a:rPr lang="en-GB" sz="2400" dirty="0">
                <a:latin typeface="Calibri" pitchFamily="34" charset="0"/>
                <a:cs typeface="Calibri" pitchFamily="34" charset="0"/>
              </a:rPr>
              <a:t>are things we can perform at the same time.  For example we could install the windows whilst placing roof tiles or perform the plumbing while installing the doors, etc</a:t>
            </a:r>
            <a:r>
              <a:rPr lang="en-GB" sz="2400" dirty="0" smtClean="0">
                <a:latin typeface="Calibri" pitchFamily="34" charset="0"/>
                <a:cs typeface="Calibri" pitchFamily="34" charset="0"/>
              </a:rPr>
              <a:t>...</a:t>
            </a:r>
            <a:endParaRPr lang="en-GB" sz="2400" dirty="0">
              <a:latin typeface="Calibri" pitchFamily="34" charset="0"/>
              <a:cs typeface="Calibri" pitchFamily="34" charset="0"/>
            </a:endParaRPr>
          </a:p>
        </p:txBody>
      </p:sp>
      <p:sp>
        <p:nvSpPr>
          <p:cNvPr id="2" name="Title 1"/>
          <p:cNvSpPr>
            <a:spLocks noGrp="1"/>
          </p:cNvSpPr>
          <p:nvPr>
            <p:ph type="title"/>
          </p:nvPr>
        </p:nvSpPr>
        <p:spPr>
          <a:xfrm>
            <a:off x="179512" y="116632"/>
            <a:ext cx="8784976" cy="576064"/>
          </a:xfrm>
        </p:spPr>
        <p:txBody>
          <a:bodyPr>
            <a:noAutofit/>
          </a:bodyPr>
          <a:lstStyle/>
          <a:p>
            <a:r>
              <a:rPr lang="en-GB" sz="2000" dirty="0" smtClean="0"/>
              <a:t>P3.1 </a:t>
            </a:r>
            <a:r>
              <a:rPr lang="en-GB" sz="2000" dirty="0"/>
              <a:t>- Outline Design Methods – </a:t>
            </a:r>
            <a:r>
              <a:rPr lang="en-GB" sz="2000" dirty="0" smtClean="0"/>
              <a:t>Milestones and Concurrent tasks</a:t>
            </a:r>
            <a:endParaRPr lang="en-GB" sz="2000" dirty="0"/>
          </a:p>
        </p:txBody>
      </p:sp>
    </p:spTree>
    <p:extLst>
      <p:ext uri="{BB962C8B-B14F-4D97-AF65-F5344CB8AC3E}">
        <p14:creationId xmlns:p14="http://schemas.microsoft.com/office/powerpoint/2010/main" val="135036272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Rectangle 3"/>
          <p:cNvSpPr>
            <a:spLocks noGrp="1" noChangeArrowheads="1"/>
          </p:cNvSpPr>
          <p:nvPr>
            <p:ph idx="1"/>
          </p:nvPr>
        </p:nvSpPr>
        <p:spPr>
          <a:xfrm>
            <a:off x="214282" y="785794"/>
            <a:ext cx="8786874" cy="857256"/>
          </a:xfrm>
        </p:spPr>
        <p:txBody>
          <a:bodyPr/>
          <a:lstStyle/>
          <a:p>
            <a:pPr marL="0" indent="0">
              <a:buNone/>
              <a:defRPr/>
            </a:pPr>
            <a:r>
              <a:rPr lang="en-GB" sz="2400" dirty="0" smtClean="0"/>
              <a:t>Example of GANNT Chart produced within Microsoft Project for a project.</a:t>
            </a:r>
            <a:endParaRPr lang="en-US" sz="2400" dirty="0" smtClean="0"/>
          </a:p>
        </p:txBody>
      </p:sp>
      <p:pic>
        <p:nvPicPr>
          <p:cNvPr id="10244" name="Picture 4"/>
          <p:cNvPicPr>
            <a:picLocks noChangeAspect="1" noChangeArrowheads="1"/>
          </p:cNvPicPr>
          <p:nvPr/>
        </p:nvPicPr>
        <p:blipFill>
          <a:blip r:embed="rId3" cstate="print"/>
          <a:srcRect l="954" r="2692" b="38466"/>
          <a:stretch>
            <a:fillRect/>
          </a:stretch>
        </p:blipFill>
        <p:spPr bwMode="auto">
          <a:xfrm>
            <a:off x="285720" y="1571612"/>
            <a:ext cx="8358246" cy="4348523"/>
          </a:xfrm>
          <a:prstGeom prst="rect">
            <a:avLst/>
          </a:prstGeom>
          <a:noFill/>
          <a:ln w="9525">
            <a:noFill/>
            <a:miter lim="800000"/>
            <a:headEnd/>
            <a:tailEnd/>
          </a:ln>
        </p:spPr>
      </p:pic>
      <p:sp>
        <p:nvSpPr>
          <p:cNvPr id="6" name="Title 1"/>
          <p:cNvSpPr>
            <a:spLocks noGrp="1"/>
          </p:cNvSpPr>
          <p:nvPr>
            <p:ph type="title"/>
          </p:nvPr>
        </p:nvSpPr>
        <p:spPr>
          <a:xfrm>
            <a:off x="179512" y="116632"/>
            <a:ext cx="8784976" cy="576064"/>
          </a:xfrm>
        </p:spPr>
        <p:txBody>
          <a:bodyPr>
            <a:noAutofit/>
          </a:bodyPr>
          <a:lstStyle/>
          <a:p>
            <a:r>
              <a:rPr lang="en-GB" sz="2000" dirty="0"/>
              <a:t>P2.11 - Outline Design Methods – </a:t>
            </a:r>
            <a:r>
              <a:rPr lang="en-GB" sz="2000" dirty="0" smtClean="0"/>
              <a:t>Milestones and Concurrent tasks</a:t>
            </a:r>
            <a:endParaRPr lang="en-GB" sz="2000" dirty="0"/>
          </a:p>
        </p:txBody>
      </p:sp>
    </p:spTree>
    <p:extLst>
      <p:ext uri="{BB962C8B-B14F-4D97-AF65-F5344CB8AC3E}">
        <p14:creationId xmlns:p14="http://schemas.microsoft.com/office/powerpoint/2010/main" val="142864470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42844" y="764704"/>
            <a:ext cx="8858312" cy="5688632"/>
          </a:xfrm>
        </p:spPr>
        <p:txBody>
          <a:bodyPr>
            <a:noAutofit/>
          </a:bodyPr>
          <a:lstStyle/>
          <a:p>
            <a:pPr marL="273050" indent="-273050"/>
            <a:r>
              <a:rPr lang="en-GB" sz="1600" dirty="0" smtClean="0">
                <a:latin typeface="Calibri" pitchFamily="34" charset="0"/>
                <a:cs typeface="Calibri" pitchFamily="34" charset="0"/>
              </a:rPr>
              <a:t>The time has come to make the animation. First you should practice at using the appropriate package or have the tools demonstrated. Using Fireworks, Flash, Expression Blend, Draw Plus, After Effects or Silverlight, or any other animation package you are confident at using, create your finished animation based on the storyboard and with the needs of the target audience in mind.</a:t>
            </a:r>
          </a:p>
          <a:p>
            <a:pPr marL="0" indent="0">
              <a:buNone/>
            </a:pPr>
            <a:r>
              <a:rPr lang="en-GB" sz="1600" b="1" dirty="0" smtClean="0">
                <a:latin typeface="Calibri" pitchFamily="34" charset="0"/>
                <a:cs typeface="Calibri" pitchFamily="34" charset="0"/>
              </a:rPr>
              <a:t>P3.2 - Task 02 </a:t>
            </a:r>
            <a:r>
              <a:rPr lang="en-GB" sz="1600" dirty="0" smtClean="0">
                <a:latin typeface="Calibri" pitchFamily="34" charset="0"/>
                <a:cs typeface="Calibri" pitchFamily="34" charset="0"/>
              </a:rPr>
              <a:t>- Evidence the </a:t>
            </a:r>
            <a:r>
              <a:rPr lang="en-GB" sz="1600" dirty="0" smtClean="0">
                <a:solidFill>
                  <a:schemeClr val="dk1"/>
                </a:solidFill>
                <a:latin typeface="Calibri" pitchFamily="34" charset="0"/>
                <a:cs typeface="Calibri" pitchFamily="34" charset="0"/>
              </a:rPr>
              <a:t>Creation of the </a:t>
            </a:r>
            <a:r>
              <a:rPr lang="en-GB" sz="1600" dirty="0">
                <a:solidFill>
                  <a:schemeClr val="dk1"/>
                </a:solidFill>
                <a:latin typeface="Calibri" pitchFamily="34" charset="0"/>
                <a:cs typeface="Calibri" pitchFamily="34" charset="0"/>
              </a:rPr>
              <a:t>web animation following industry practice, working within appropriate </a:t>
            </a:r>
            <a:r>
              <a:rPr lang="en-GB" sz="1600" dirty="0" smtClean="0">
                <a:solidFill>
                  <a:schemeClr val="dk1"/>
                </a:solidFill>
                <a:latin typeface="Calibri" pitchFamily="34" charset="0"/>
                <a:cs typeface="Calibri" pitchFamily="34" charset="0"/>
              </a:rPr>
              <a:t>conventions.</a:t>
            </a:r>
          </a:p>
          <a:p>
            <a:pPr marL="285750" indent="-285750"/>
            <a:r>
              <a:rPr lang="en-GB" sz="1400" dirty="0" smtClean="0">
                <a:latin typeface="Calibri" pitchFamily="34" charset="0"/>
                <a:cs typeface="Calibri" pitchFamily="34" charset="0"/>
              </a:rPr>
              <a:t>As you create your animation you will need to explain the </a:t>
            </a:r>
            <a:r>
              <a:rPr lang="en-GB" sz="1400" b="1" dirty="0" smtClean="0">
                <a:latin typeface="Calibri" pitchFamily="34" charset="0"/>
                <a:cs typeface="Calibri" pitchFamily="34" charset="0"/>
              </a:rPr>
              <a:t>processes</a:t>
            </a:r>
            <a:r>
              <a:rPr lang="en-GB" sz="1400" dirty="0" smtClean="0">
                <a:latin typeface="Calibri" pitchFamily="34" charset="0"/>
                <a:cs typeface="Calibri" pitchFamily="34" charset="0"/>
              </a:rPr>
              <a:t> and </a:t>
            </a:r>
            <a:r>
              <a:rPr lang="en-GB" sz="1400" b="1" dirty="0" smtClean="0">
                <a:latin typeface="Calibri" pitchFamily="34" charset="0"/>
                <a:cs typeface="Calibri" pitchFamily="34" charset="0"/>
              </a:rPr>
              <a:t>techniques</a:t>
            </a:r>
            <a:r>
              <a:rPr lang="en-GB" sz="1400" dirty="0" smtClean="0">
                <a:latin typeface="Calibri" pitchFamily="34" charset="0"/>
                <a:cs typeface="Calibri" pitchFamily="34" charset="0"/>
              </a:rPr>
              <a:t> used. Be sure to cross reference your storyboards as you do so. </a:t>
            </a:r>
            <a:r>
              <a:rPr lang="en-GB" sz="1400" b="1" dirty="0" smtClean="0">
                <a:latin typeface="Calibri" pitchFamily="34" charset="0"/>
                <a:cs typeface="Calibri" pitchFamily="34" charset="0"/>
              </a:rPr>
              <a:t>REMEMBER</a:t>
            </a:r>
            <a:r>
              <a:rPr lang="en-GB" sz="1400" dirty="0" smtClean="0">
                <a:latin typeface="Calibri" pitchFamily="34" charset="0"/>
                <a:cs typeface="Calibri" pitchFamily="34" charset="0"/>
              </a:rPr>
              <a:t> your animation </a:t>
            </a:r>
            <a:r>
              <a:rPr lang="en-GB" sz="1400" b="1" dirty="0" smtClean="0">
                <a:latin typeface="Calibri" pitchFamily="34" charset="0"/>
                <a:cs typeface="Calibri" pitchFamily="34" charset="0"/>
              </a:rPr>
              <a:t>MUST BE </a:t>
            </a:r>
            <a:r>
              <a:rPr lang="en-GB" sz="1400" dirty="0" smtClean="0">
                <a:latin typeface="Calibri" pitchFamily="34" charset="0"/>
                <a:cs typeface="Calibri" pitchFamily="34" charset="0"/>
              </a:rPr>
              <a:t>at LEAST </a:t>
            </a:r>
            <a:r>
              <a:rPr lang="en-GB" sz="1400" b="1" dirty="0" smtClean="0">
                <a:latin typeface="Calibri" pitchFamily="34" charset="0"/>
                <a:cs typeface="Calibri" pitchFamily="34" charset="0"/>
              </a:rPr>
              <a:t>45</a:t>
            </a:r>
            <a:r>
              <a:rPr lang="en-GB" sz="1400" dirty="0" smtClean="0">
                <a:latin typeface="Calibri" pitchFamily="34" charset="0"/>
                <a:cs typeface="Calibri" pitchFamily="34" charset="0"/>
              </a:rPr>
              <a:t> seconds long.</a:t>
            </a:r>
          </a:p>
          <a:p>
            <a:pPr marL="14287" indent="0">
              <a:buNone/>
            </a:pPr>
            <a:endParaRPr lang="en-GB" sz="1000" dirty="0" smtClean="0">
              <a:latin typeface="Calibri" pitchFamily="34" charset="0"/>
              <a:cs typeface="Calibri" pitchFamily="34" charset="0"/>
            </a:endParaRPr>
          </a:p>
          <a:p>
            <a:endParaRPr lang="en-GB" sz="1200" dirty="0" smtClean="0">
              <a:latin typeface="Calibri" pitchFamily="34" charset="0"/>
              <a:cs typeface="Calibri" pitchFamily="34" charset="0"/>
            </a:endParaRPr>
          </a:p>
          <a:p>
            <a:endParaRPr lang="en-GB" sz="1200" dirty="0" smtClean="0">
              <a:latin typeface="Calibri" pitchFamily="34" charset="0"/>
              <a:cs typeface="Calibri" pitchFamily="34" charset="0"/>
            </a:endParaRPr>
          </a:p>
          <a:p>
            <a:pPr>
              <a:buNone/>
            </a:pPr>
            <a:endParaRPr lang="en-GB" sz="1200" dirty="0" smtClean="0">
              <a:latin typeface="Calibri" pitchFamily="34" charset="0"/>
              <a:cs typeface="Calibri" pitchFamily="34" charset="0"/>
            </a:endParaRPr>
          </a:p>
          <a:p>
            <a:pPr>
              <a:buNone/>
            </a:pPr>
            <a:endParaRPr lang="en-GB" sz="1200" dirty="0" smtClean="0">
              <a:latin typeface="Calibri" pitchFamily="34" charset="0"/>
              <a:cs typeface="Calibri" pitchFamily="34" charset="0"/>
            </a:endParaRPr>
          </a:p>
          <a:p>
            <a:pPr marL="255588" indent="-255588"/>
            <a:r>
              <a:rPr lang="en-GB" sz="1600" dirty="0">
                <a:latin typeface="Calibri" pitchFamily="34" charset="0"/>
                <a:cs typeface="Calibri" pitchFamily="34" charset="0"/>
              </a:rPr>
              <a:t>For </a:t>
            </a:r>
            <a:r>
              <a:rPr lang="en-GB" sz="1600" b="1" dirty="0" smtClean="0">
                <a:latin typeface="Calibri" pitchFamily="34" charset="0"/>
                <a:cs typeface="Calibri" pitchFamily="34" charset="0"/>
              </a:rPr>
              <a:t>Merit</a:t>
            </a:r>
            <a:r>
              <a:rPr lang="en-GB" sz="1600" dirty="0" smtClean="0">
                <a:latin typeface="Calibri" pitchFamily="34" charset="0"/>
                <a:cs typeface="Calibri" pitchFamily="34" charset="0"/>
              </a:rPr>
              <a:t> </a:t>
            </a:r>
            <a:r>
              <a:rPr lang="en-GB" sz="1600" dirty="0">
                <a:latin typeface="Calibri" pitchFamily="34" charset="0"/>
                <a:cs typeface="Calibri" pitchFamily="34" charset="0"/>
              </a:rPr>
              <a:t>you need to evidence making the animation interactive, from something as simple as arrows that click, hyperlinks. This can be done internally after the animation is made or externally using Dreamweaver or through Scripting and Pseudo Coding. But you must evidence advanced tools including</a:t>
            </a:r>
            <a:r>
              <a:rPr lang="en-GB" sz="1600" dirty="0" smtClean="0">
                <a:latin typeface="Calibri" pitchFamily="34" charset="0"/>
                <a:cs typeface="Calibri" pitchFamily="34" charset="0"/>
              </a:rPr>
              <a:t>:</a:t>
            </a:r>
          </a:p>
          <a:p>
            <a:pPr marL="255588" indent="-255588"/>
            <a:endParaRPr lang="en-GB" sz="1600" dirty="0">
              <a:latin typeface="Calibri" pitchFamily="34" charset="0"/>
              <a:cs typeface="Calibri" pitchFamily="34" charset="0"/>
            </a:endParaRPr>
          </a:p>
          <a:p>
            <a:endParaRPr lang="en-GB" sz="1600" dirty="0">
              <a:latin typeface="Calibri" pitchFamily="34" charset="0"/>
              <a:cs typeface="Calibri" pitchFamily="34" charset="0"/>
            </a:endParaRPr>
          </a:p>
          <a:p>
            <a:pPr marL="0" indent="0">
              <a:buNone/>
            </a:pPr>
            <a:r>
              <a:rPr lang="en-GB" sz="1600" b="1" dirty="0" smtClean="0">
                <a:latin typeface="Calibri" pitchFamily="34" charset="0"/>
                <a:cs typeface="Calibri" pitchFamily="34" charset="0"/>
              </a:rPr>
              <a:t>M3.1 - Task 03 </a:t>
            </a:r>
            <a:r>
              <a:rPr lang="en-GB" sz="1600" dirty="0" smtClean="0">
                <a:latin typeface="Calibri" pitchFamily="34" charset="0"/>
                <a:cs typeface="Calibri" pitchFamily="34" charset="0"/>
              </a:rPr>
              <a:t>- </a:t>
            </a:r>
            <a:r>
              <a:rPr lang="en-GB" sz="1600" dirty="0">
                <a:solidFill>
                  <a:schemeClr val="dk1"/>
                </a:solidFill>
                <a:latin typeface="Calibri" pitchFamily="34" charset="0"/>
                <a:cs typeface="Calibri" pitchFamily="34" charset="0"/>
              </a:rPr>
              <a:t>Implement improvements to a web animation using </a:t>
            </a:r>
            <a:r>
              <a:rPr lang="en-GB" sz="1600" dirty="0" smtClean="0">
                <a:solidFill>
                  <a:schemeClr val="dk1"/>
                </a:solidFill>
                <a:latin typeface="Calibri" pitchFamily="34" charset="0"/>
                <a:cs typeface="Calibri" pitchFamily="34" charset="0"/>
              </a:rPr>
              <a:t>Advanced Software Functionality, including Scripting, Guide Layering, Masking and User Interaction. </a:t>
            </a:r>
            <a:endParaRPr lang="en-GB" sz="1600" dirty="0" smtClean="0">
              <a:latin typeface="Calibri" pitchFamily="34" charset="0"/>
              <a:cs typeface="Calibri" pitchFamily="34" charset="0"/>
            </a:endParaRPr>
          </a:p>
        </p:txBody>
      </p:sp>
      <p:graphicFrame>
        <p:nvGraphicFramePr>
          <p:cNvPr id="8" name="Table 7"/>
          <p:cNvGraphicFramePr>
            <a:graphicFrameLocks noGrp="1"/>
          </p:cNvGraphicFramePr>
          <p:nvPr>
            <p:extLst>
              <p:ext uri="{D42A27DB-BD31-4B8C-83A1-F6EECF244321}">
                <p14:modId xmlns:p14="http://schemas.microsoft.com/office/powerpoint/2010/main" val="657576571"/>
              </p:ext>
            </p:extLst>
          </p:nvPr>
        </p:nvGraphicFramePr>
        <p:xfrm>
          <a:off x="251519" y="2972048"/>
          <a:ext cx="8640961" cy="828040"/>
        </p:xfrm>
        <a:graphic>
          <a:graphicData uri="http://schemas.openxmlformats.org/drawingml/2006/table">
            <a:tbl>
              <a:tblPr firstRow="1" bandRow="1">
                <a:tableStyleId>{5C22544A-7EE6-4342-B048-85BDC9FD1C3A}</a:tableStyleId>
              </a:tblPr>
              <a:tblGrid>
                <a:gridCol w="1224136"/>
                <a:gridCol w="1244710"/>
                <a:gridCol w="1347578"/>
                <a:gridCol w="1121268"/>
                <a:gridCol w="1110980"/>
                <a:gridCol w="1440160"/>
                <a:gridCol w="1152129"/>
              </a:tblGrid>
              <a:tr h="370840">
                <a:tc>
                  <a:txBody>
                    <a:bodyPr/>
                    <a:lstStyle/>
                    <a:p>
                      <a:pPr algn="ctr"/>
                      <a:r>
                        <a:rPr kumimoji="0" lang="en-GB" sz="1200" b="1" kern="1200" dirty="0" smtClean="0"/>
                        <a:t>Frame Rates</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Layering</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Onion Skinning</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Tweening</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Converting</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Object and drawing tools</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Scripting</a:t>
                      </a:r>
                      <a:endParaRPr kumimoji="0" lang="en-GB" sz="1200" b="1" kern="1200" dirty="0">
                        <a:solidFill>
                          <a:schemeClr val="tx1"/>
                        </a:solidFill>
                        <a:latin typeface="Calibri" pitchFamily="34" charset="0"/>
                        <a:ea typeface="+mn-ea"/>
                        <a:cs typeface="Calibri" pitchFamily="34" charset="0"/>
                      </a:endParaRPr>
                    </a:p>
                  </a:txBody>
                  <a:tcPr anchor="ctr"/>
                </a:tc>
              </a:tr>
              <a:tr h="370840">
                <a:tc>
                  <a:txBody>
                    <a:bodyPr/>
                    <a:lstStyle/>
                    <a:p>
                      <a:pPr algn="ctr"/>
                      <a:r>
                        <a:rPr kumimoji="0" lang="en-GB" sz="1200" b="1" kern="1200" dirty="0" smtClean="0"/>
                        <a:t>Colour Tools</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Editing Tools</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Reshaping</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Interaction</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Timelines</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Rotating</a:t>
                      </a:r>
                      <a:endParaRPr kumimoji="0" lang="en-GB" sz="12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200" b="1" kern="1200" dirty="0" smtClean="0"/>
                        <a:t>Movement</a:t>
                      </a:r>
                      <a:endParaRPr kumimoji="0" lang="en-GB" sz="1200" b="1" kern="1200" dirty="0">
                        <a:solidFill>
                          <a:schemeClr val="tx1"/>
                        </a:solidFill>
                        <a:latin typeface="Calibri" pitchFamily="34" charset="0"/>
                        <a:ea typeface="+mn-ea"/>
                        <a:cs typeface="Calibri" pitchFamily="34" charset="0"/>
                      </a:endParaRPr>
                    </a:p>
                  </a:txBody>
                  <a:tcPr anchor="ctr"/>
                </a:tc>
              </a:tr>
            </a:tbl>
          </a:graphicData>
        </a:graphic>
      </p:graphicFrame>
      <p:sp>
        <p:nvSpPr>
          <p:cNvPr id="25"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600" dirty="0" smtClean="0"/>
              <a:t>P3.2 - Create an Interactive Media Product- Creation</a:t>
            </a:r>
            <a:endParaRPr lang="en-GB" sz="2600" dirty="0"/>
          </a:p>
        </p:txBody>
      </p:sp>
      <p:graphicFrame>
        <p:nvGraphicFramePr>
          <p:cNvPr id="5" name="Table 4"/>
          <p:cNvGraphicFramePr>
            <a:graphicFrameLocks noGrp="1"/>
          </p:cNvGraphicFramePr>
          <p:nvPr>
            <p:extLst>
              <p:ext uri="{D42A27DB-BD31-4B8C-83A1-F6EECF244321}">
                <p14:modId xmlns:p14="http://schemas.microsoft.com/office/powerpoint/2010/main" val="1143280920"/>
              </p:ext>
            </p:extLst>
          </p:nvPr>
        </p:nvGraphicFramePr>
        <p:xfrm>
          <a:off x="130512" y="5085184"/>
          <a:ext cx="8833976" cy="370840"/>
        </p:xfrm>
        <a:graphic>
          <a:graphicData uri="http://schemas.openxmlformats.org/drawingml/2006/table">
            <a:tbl>
              <a:tblPr firstRow="1" bandRow="1">
                <a:tableStyleId>{5C22544A-7EE6-4342-B048-85BDC9FD1C3A}</a:tableStyleId>
              </a:tblPr>
              <a:tblGrid>
                <a:gridCol w="2208494"/>
                <a:gridCol w="2208494"/>
                <a:gridCol w="2208494"/>
                <a:gridCol w="2208494"/>
              </a:tblGrid>
              <a:tr h="370840">
                <a:tc>
                  <a:txBody>
                    <a:bodyPr/>
                    <a:lstStyle/>
                    <a:p>
                      <a:pPr algn="ctr"/>
                      <a:r>
                        <a:rPr lang="en-GB" sz="1600" dirty="0" smtClean="0">
                          <a:latin typeface="Calibri" pitchFamily="34" charset="0"/>
                          <a:cs typeface="Calibri" pitchFamily="34" charset="0"/>
                        </a:rPr>
                        <a:t>Scripting</a:t>
                      </a:r>
                      <a:endParaRPr lang="en-GB" sz="1600" dirty="0"/>
                    </a:p>
                  </a:txBody>
                  <a:tcPr/>
                </a:tc>
                <a:tc>
                  <a:txBody>
                    <a:bodyPr/>
                    <a:lstStyle/>
                    <a:p>
                      <a:pPr algn="ctr"/>
                      <a:r>
                        <a:rPr lang="en-GB" sz="1600" dirty="0" smtClean="0">
                          <a:latin typeface="Calibri" pitchFamily="34" charset="0"/>
                          <a:cs typeface="Calibri" pitchFamily="34" charset="0"/>
                        </a:rPr>
                        <a:t>Guide Layering</a:t>
                      </a:r>
                      <a:endParaRPr lang="en-GB" sz="1600" dirty="0"/>
                    </a:p>
                  </a:txBody>
                  <a:tcPr/>
                </a:tc>
                <a:tc>
                  <a:txBody>
                    <a:bodyPr/>
                    <a:lstStyle/>
                    <a:p>
                      <a:pPr algn="ctr"/>
                      <a:r>
                        <a:rPr lang="en-GB" sz="1600" dirty="0" smtClean="0">
                          <a:latin typeface="Calibri" pitchFamily="34" charset="0"/>
                          <a:cs typeface="Calibri" pitchFamily="34" charset="0"/>
                        </a:rPr>
                        <a:t>Masking</a:t>
                      </a:r>
                      <a:endParaRPr lang="en-GB" sz="1600" dirty="0"/>
                    </a:p>
                  </a:txBody>
                  <a:tcPr/>
                </a:tc>
                <a:tc>
                  <a:txBody>
                    <a:bodyPr/>
                    <a:lstStyle/>
                    <a:p>
                      <a:pPr algn="ctr"/>
                      <a:r>
                        <a:rPr lang="en-GB" sz="1600" dirty="0" smtClean="0">
                          <a:latin typeface="Calibri" pitchFamily="34" charset="0"/>
                          <a:cs typeface="Calibri" pitchFamily="34" charset="0"/>
                        </a:rPr>
                        <a:t>User interaction</a:t>
                      </a:r>
                      <a:endParaRPr lang="en-GB" sz="1600" dirty="0"/>
                    </a:p>
                  </a:txBody>
                  <a:tcPr/>
                </a:tc>
              </a:tr>
            </a:tbl>
          </a:graphicData>
        </a:graphic>
      </p:graphicFrame>
    </p:spTree>
    <p:extLst>
      <p:ext uri="{BB962C8B-B14F-4D97-AF65-F5344CB8AC3E}">
        <p14:creationId xmlns:p14="http://schemas.microsoft.com/office/powerpoint/2010/main" val="535974084"/>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42844" y="620688"/>
            <a:ext cx="8643998" cy="5380080"/>
          </a:xfrm>
        </p:spPr>
        <p:txBody>
          <a:bodyPr>
            <a:noAutofit/>
          </a:bodyPr>
          <a:lstStyle/>
          <a:p>
            <a:pPr marL="0" indent="0">
              <a:buNone/>
            </a:pPr>
            <a:r>
              <a:rPr lang="en-GB" sz="2000" b="1" dirty="0" smtClean="0">
                <a:latin typeface="Calibri" pitchFamily="34" charset="0"/>
                <a:cs typeface="Calibri" pitchFamily="34" charset="0"/>
              </a:rPr>
              <a:t>M3.2 </a:t>
            </a:r>
            <a:r>
              <a:rPr lang="en-GB" sz="2000" b="1" dirty="0">
                <a:latin typeface="Calibri" pitchFamily="34" charset="0"/>
                <a:cs typeface="Calibri" pitchFamily="34" charset="0"/>
              </a:rPr>
              <a:t>- Task </a:t>
            </a:r>
            <a:r>
              <a:rPr lang="en-GB" sz="2000" b="1" dirty="0" smtClean="0">
                <a:latin typeface="Calibri" pitchFamily="34" charset="0"/>
                <a:cs typeface="Calibri" pitchFamily="34" charset="0"/>
              </a:rPr>
              <a:t>04 </a:t>
            </a:r>
            <a:r>
              <a:rPr lang="en-GB" sz="2000" dirty="0" smtClean="0">
                <a:latin typeface="Calibri" pitchFamily="34" charset="0"/>
                <a:cs typeface="Calibri" pitchFamily="34" charset="0"/>
              </a:rPr>
              <a:t>- Create a test table that can be used to test your animation. </a:t>
            </a:r>
          </a:p>
          <a:p>
            <a:pPr marL="273050" indent="-273050"/>
            <a:r>
              <a:rPr lang="en-GB" sz="2000" dirty="0" smtClean="0">
                <a:solidFill>
                  <a:srgbClr val="000000"/>
                </a:solidFill>
                <a:latin typeface="Calibri" pitchFamily="34" charset="0"/>
                <a:ea typeface="Times New Roman"/>
                <a:cs typeface="Calibri" pitchFamily="34" charset="0"/>
              </a:rPr>
              <a:t>Animation created could have the following areas considered for testing:</a:t>
            </a:r>
          </a:p>
          <a:p>
            <a:pPr marL="950976" lvl="2" indent="-457200">
              <a:spcAft>
                <a:spcPts val="0"/>
              </a:spcAft>
              <a:buClrTx/>
              <a:buNone/>
              <a:tabLst>
                <a:tab pos="-118745" algn="l"/>
              </a:tabLst>
              <a:defRPr/>
            </a:pPr>
            <a:endParaRPr lang="en-GB" sz="2000" dirty="0">
              <a:solidFill>
                <a:srgbClr val="000000"/>
              </a:solidFill>
              <a:latin typeface="Calibri" pitchFamily="34" charset="0"/>
              <a:cs typeface="Calibri" pitchFamily="34" charset="0"/>
            </a:endParaRPr>
          </a:p>
          <a:p>
            <a:pPr marL="950976" lvl="2" indent="-457200">
              <a:spcAft>
                <a:spcPts val="0"/>
              </a:spcAft>
              <a:buClrTx/>
              <a:buNone/>
              <a:tabLst>
                <a:tab pos="-118745" algn="l"/>
              </a:tabLst>
              <a:defRPr/>
            </a:pPr>
            <a:endParaRPr lang="en-GB" sz="2000" dirty="0" smtClean="0">
              <a:solidFill>
                <a:srgbClr val="000000"/>
              </a:solidFill>
              <a:latin typeface="Calibri" pitchFamily="34" charset="0"/>
              <a:cs typeface="Calibri" pitchFamily="34" charset="0"/>
            </a:endParaRPr>
          </a:p>
          <a:p>
            <a:pPr marL="950976" lvl="2" indent="-457200">
              <a:spcAft>
                <a:spcPts val="0"/>
              </a:spcAft>
              <a:buClrTx/>
              <a:buNone/>
              <a:tabLst>
                <a:tab pos="-118745" algn="l"/>
              </a:tabLst>
              <a:defRPr/>
            </a:pPr>
            <a:endParaRPr lang="en-GB" sz="2000" dirty="0">
              <a:solidFill>
                <a:srgbClr val="000000"/>
              </a:solidFill>
              <a:latin typeface="Calibri" pitchFamily="34" charset="0"/>
              <a:cs typeface="Calibri" pitchFamily="34" charset="0"/>
            </a:endParaRPr>
          </a:p>
          <a:p>
            <a:pPr marL="950976" lvl="2" indent="-457200">
              <a:spcAft>
                <a:spcPts val="0"/>
              </a:spcAft>
              <a:buClrTx/>
              <a:buNone/>
              <a:tabLst>
                <a:tab pos="-118745" algn="l"/>
              </a:tabLst>
              <a:defRPr/>
            </a:pPr>
            <a:endParaRPr lang="en-GB" sz="2400" dirty="0" smtClean="0">
              <a:solidFill>
                <a:srgbClr val="000000"/>
              </a:solidFill>
              <a:latin typeface="Calibri" pitchFamily="34" charset="0"/>
              <a:cs typeface="Calibri" pitchFamily="34" charset="0"/>
            </a:endParaRPr>
          </a:p>
          <a:p>
            <a:pPr marL="355600" lvl="2" indent="-355600">
              <a:buClrTx/>
              <a:buFont typeface="Wingdings 3" pitchFamily="18" charset="2"/>
              <a:buChar char=""/>
              <a:tabLst>
                <a:tab pos="-118745" algn="l"/>
              </a:tabLst>
              <a:defRPr/>
            </a:pPr>
            <a:r>
              <a:rPr lang="en-GB" sz="2000" dirty="0" smtClean="0">
                <a:solidFill>
                  <a:srgbClr val="000000"/>
                </a:solidFill>
                <a:latin typeface="Calibri" pitchFamily="34" charset="0"/>
                <a:cs typeface="Calibri" pitchFamily="34" charset="0"/>
              </a:rPr>
              <a:t>An example Test table should be laid out like the one below with screenshot evidence of each test.</a:t>
            </a:r>
            <a:endParaRPr lang="en-GB" sz="1800" dirty="0" smtClean="0">
              <a:latin typeface="Calibri" pitchFamily="34" charset="0"/>
              <a:cs typeface="Calibri" pitchFamily="34" charset="0"/>
            </a:endParaRPr>
          </a:p>
        </p:txBody>
      </p:sp>
      <p:graphicFrame>
        <p:nvGraphicFramePr>
          <p:cNvPr id="22" name="Table 21"/>
          <p:cNvGraphicFramePr>
            <a:graphicFrameLocks noGrp="1"/>
          </p:cNvGraphicFramePr>
          <p:nvPr>
            <p:extLst>
              <p:ext uri="{D42A27DB-BD31-4B8C-83A1-F6EECF244321}">
                <p14:modId xmlns:p14="http://schemas.microsoft.com/office/powerpoint/2010/main" val="3451431683"/>
              </p:ext>
            </p:extLst>
          </p:nvPr>
        </p:nvGraphicFramePr>
        <p:xfrm>
          <a:off x="251520" y="1531248"/>
          <a:ext cx="8712968" cy="1249680"/>
        </p:xfrm>
        <a:graphic>
          <a:graphicData uri="http://schemas.openxmlformats.org/drawingml/2006/table">
            <a:tbl>
              <a:tblPr firstRow="1" bandRow="1">
                <a:tableStyleId>{5C22544A-7EE6-4342-B048-85BDC9FD1C3A}</a:tableStyleId>
              </a:tblPr>
              <a:tblGrid>
                <a:gridCol w="1368152"/>
                <a:gridCol w="792088"/>
                <a:gridCol w="1944216"/>
                <a:gridCol w="2088232"/>
                <a:gridCol w="1296144"/>
                <a:gridCol w="1224136"/>
              </a:tblGrid>
              <a:tr h="370840">
                <a:tc>
                  <a:txBody>
                    <a:bodyPr/>
                    <a:lstStyle/>
                    <a:p>
                      <a:pPr algn="ctr"/>
                      <a:r>
                        <a:rPr lang="en-GB" sz="1400" b="1" dirty="0" smtClean="0"/>
                        <a:t>Alignment of Elements </a:t>
                      </a:r>
                      <a:endParaRPr lang="en-GB" sz="1400" b="1" dirty="0">
                        <a:solidFill>
                          <a:schemeClr val="tx1"/>
                        </a:solidFill>
                        <a:latin typeface="Calibri" pitchFamily="34" charset="0"/>
                        <a:cs typeface="Calibri" pitchFamily="34" charset="0"/>
                      </a:endParaRPr>
                    </a:p>
                  </a:txBody>
                  <a:tcPr anchor="ctr"/>
                </a:tc>
                <a:tc>
                  <a:txBody>
                    <a:bodyPr/>
                    <a:lstStyle/>
                    <a:p>
                      <a:pPr algn="ctr"/>
                      <a:r>
                        <a:rPr lang="en-US" sz="1400" b="1" dirty="0" smtClean="0"/>
                        <a:t>Text </a:t>
                      </a:r>
                      <a:endParaRPr lang="en-GB" sz="1400" b="1" dirty="0">
                        <a:solidFill>
                          <a:schemeClr val="tx1"/>
                        </a:solidFill>
                        <a:latin typeface="Calibri" pitchFamily="34" charset="0"/>
                        <a:cs typeface="Calibri" pitchFamily="34" charset="0"/>
                      </a:endParaRPr>
                    </a:p>
                  </a:txBody>
                  <a:tcPr anchor="ct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GB" sz="1400" b="1" dirty="0" smtClean="0"/>
                        <a:t>Accuracy or Spelling and Grammar </a:t>
                      </a:r>
                      <a:endParaRPr lang="en-GB" sz="1400" b="1" dirty="0">
                        <a:solidFill>
                          <a:schemeClr val="tx1"/>
                        </a:solidFill>
                        <a:latin typeface="Calibri" pitchFamily="34" charset="0"/>
                        <a:cs typeface="Calibri" pitchFamily="34" charset="0"/>
                      </a:endParaRPr>
                    </a:p>
                  </a:txBody>
                  <a:tcPr anchor="ct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sz="1400" b="1" dirty="0" smtClean="0"/>
                        <a:t>Graphics </a:t>
                      </a:r>
                      <a:endParaRPr lang="en-GB" sz="1400" b="1" dirty="0">
                        <a:solidFill>
                          <a:schemeClr val="tx1"/>
                        </a:solidFill>
                        <a:latin typeface="Calibri" pitchFamily="34" charset="0"/>
                        <a:cs typeface="Calibri" pitchFamily="34" charset="0"/>
                      </a:endParaRPr>
                    </a:p>
                  </a:txBody>
                  <a:tcPr anchor="ctr"/>
                </a:tc>
                <a:tc>
                  <a:txBody>
                    <a:bodyPr/>
                    <a:lstStyle/>
                    <a:p>
                      <a:pPr algn="ctr"/>
                      <a:r>
                        <a:rPr lang="en-GB" sz="1400" b="1" dirty="0" smtClean="0"/>
                        <a:t>Sound</a:t>
                      </a:r>
                      <a:endParaRPr lang="en-GB" sz="1400" b="1" dirty="0">
                        <a:solidFill>
                          <a:schemeClr val="tx1"/>
                        </a:solidFill>
                        <a:latin typeface="Calibri" pitchFamily="34" charset="0"/>
                        <a:cs typeface="Calibri" pitchFamily="34" charset="0"/>
                      </a:endParaRPr>
                    </a:p>
                  </a:txBody>
                  <a:tcPr anchor="ctr"/>
                </a:tc>
                <a:tc>
                  <a:txBody>
                    <a:bodyPr/>
                    <a:lstStyle/>
                    <a:p>
                      <a:pPr algn="ctr"/>
                      <a:r>
                        <a:rPr kumimoji="0" lang="en-GB" sz="1400" b="1" kern="1200" dirty="0" smtClean="0">
                          <a:solidFill>
                            <a:schemeClr val="lt1"/>
                          </a:solidFill>
                          <a:latin typeface="+mn-lt"/>
                          <a:ea typeface="+mn-ea"/>
                          <a:cs typeface="+mn-cs"/>
                        </a:rPr>
                        <a:t>Timings</a:t>
                      </a:r>
                      <a:endParaRPr kumimoji="0" lang="en-GB" sz="1400" b="1" kern="1200" dirty="0">
                        <a:solidFill>
                          <a:schemeClr val="lt1"/>
                        </a:solidFill>
                        <a:latin typeface="+mn-lt"/>
                        <a:ea typeface="+mn-ea"/>
                        <a:cs typeface="+mn-cs"/>
                      </a:endParaRPr>
                    </a:p>
                  </a:txBody>
                  <a:tcPr anchor="ctr"/>
                </a:tc>
              </a:tr>
              <a:tr h="370840">
                <a:tc>
                  <a:txBody>
                    <a:bodyPr/>
                    <a:lstStyle/>
                    <a:p>
                      <a:pPr algn="ctr"/>
                      <a:r>
                        <a:rPr lang="en-GB" sz="1400" b="1" dirty="0" smtClean="0"/>
                        <a:t>Naming Conventions</a:t>
                      </a:r>
                      <a:endParaRPr lang="en-GB" sz="1400" b="1" dirty="0">
                        <a:solidFill>
                          <a:schemeClr val="tx1"/>
                        </a:solidFill>
                        <a:latin typeface="Calibri" pitchFamily="34" charset="0"/>
                        <a:cs typeface="Calibri" pitchFamily="34" charset="0"/>
                      </a:endParaRPr>
                    </a:p>
                  </a:txBody>
                  <a:tcPr anchor="ctr"/>
                </a:tc>
                <a:tc>
                  <a:txBody>
                    <a:bodyPr/>
                    <a:lstStyle/>
                    <a:p>
                      <a:pPr algn="ctr"/>
                      <a:r>
                        <a:rPr lang="en-GB" sz="1400" b="1" dirty="0" smtClean="0"/>
                        <a:t>Effects</a:t>
                      </a:r>
                      <a:endParaRPr lang="en-GB" sz="1400" b="1" dirty="0">
                        <a:solidFill>
                          <a:schemeClr val="tx1"/>
                        </a:solidFill>
                        <a:latin typeface="Calibri" pitchFamily="34" charset="0"/>
                        <a:cs typeface="Calibri" pitchFamily="34" charset="0"/>
                      </a:endParaRPr>
                    </a:p>
                  </a:txBody>
                  <a:tcPr anchor="ct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US" sz="1400" b="1" dirty="0" smtClean="0"/>
                        <a:t>Interactive Elements </a:t>
                      </a:r>
                      <a:endParaRPr lang="en-GB" sz="1400" b="1" dirty="0">
                        <a:solidFill>
                          <a:schemeClr val="tx1"/>
                        </a:solidFill>
                        <a:latin typeface="Calibri" pitchFamily="34" charset="0"/>
                        <a:cs typeface="Calibri" pitchFamily="34" charset="0"/>
                      </a:endParaRPr>
                    </a:p>
                  </a:txBody>
                  <a:tcPr anchor="ct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GB" sz="1400" b="1" dirty="0" smtClean="0"/>
                        <a:t>Robustness and</a:t>
                      </a:r>
                      <a:r>
                        <a:rPr lang="en-GB" sz="1400" b="1" baseline="0" dirty="0" smtClean="0"/>
                        <a:t> S</a:t>
                      </a:r>
                      <a:r>
                        <a:rPr lang="en-GB" sz="1400" b="1" dirty="0" smtClean="0"/>
                        <a:t>tability in Different Browsers</a:t>
                      </a:r>
                      <a:endParaRPr lang="en-GB" sz="1400" b="1" dirty="0" smtClean="0">
                        <a:solidFill>
                          <a:schemeClr val="tx1"/>
                        </a:solidFill>
                        <a:latin typeface="Calibri" pitchFamily="34" charset="0"/>
                        <a:cs typeface="Calibri" pitchFamily="34" charset="0"/>
                      </a:endParaRPr>
                    </a:p>
                  </a:txBody>
                  <a:tcPr anchor="ctr"/>
                </a:tc>
                <a:tc>
                  <a:txBody>
                    <a:bodyPr/>
                    <a:lstStyle/>
                    <a:p>
                      <a:pPr marL="0" marR="0" lvl="2" indent="0" algn="ctr" defTabSz="914400" rtl="0" eaLnBrk="1" fontAlgn="auto" latinLnBrk="0" hangingPunct="1">
                        <a:lnSpc>
                          <a:spcPct val="100000"/>
                        </a:lnSpc>
                        <a:spcBef>
                          <a:spcPts val="0"/>
                        </a:spcBef>
                        <a:spcAft>
                          <a:spcPts val="0"/>
                        </a:spcAft>
                        <a:buClrTx/>
                        <a:buSzTx/>
                        <a:buFontTx/>
                        <a:buNone/>
                        <a:tabLst/>
                        <a:defRPr/>
                      </a:pPr>
                      <a:r>
                        <a:rPr lang="en-GB" sz="1400" b="1" dirty="0" smtClean="0"/>
                        <a:t>Linked to Storyboard</a:t>
                      </a:r>
                      <a:endParaRPr lang="en-GB" sz="1400" b="1" dirty="0" smtClean="0">
                        <a:solidFill>
                          <a:schemeClr val="tx1"/>
                        </a:solidFill>
                        <a:latin typeface="Calibri" pitchFamily="34" charset="0"/>
                        <a:cs typeface="Calibri" pitchFamily="34" charset="0"/>
                      </a:endParaRPr>
                    </a:p>
                  </a:txBody>
                  <a:tcPr anchor="ctr"/>
                </a:tc>
                <a:tc>
                  <a:txBody>
                    <a:bodyPr/>
                    <a:lstStyle/>
                    <a:p>
                      <a:pPr algn="ctr"/>
                      <a:r>
                        <a:rPr lang="en-GB" sz="1400" b="1" dirty="0" smtClean="0"/>
                        <a:t>Sticking to the Project Plan</a:t>
                      </a:r>
                      <a:endParaRPr lang="en-GB" sz="1400" b="1" dirty="0">
                        <a:solidFill>
                          <a:schemeClr val="tx1"/>
                        </a:solidFill>
                        <a:latin typeface="Calibri" pitchFamily="34" charset="0"/>
                        <a:cs typeface="Calibri" pitchFamily="34" charset="0"/>
                      </a:endParaRPr>
                    </a:p>
                  </a:txBody>
                  <a:tcPr anchor="ctr"/>
                </a:tc>
              </a:tr>
            </a:tbl>
          </a:graphicData>
        </a:graphic>
      </p:graphicFrame>
      <p:sp>
        <p:nvSpPr>
          <p:cNvPr id="39" name="Title 2"/>
          <p:cNvSpPr txBox="1">
            <a:spLocks/>
          </p:cNvSpPr>
          <p:nvPr/>
        </p:nvSpPr>
        <p:spPr>
          <a:xfrm>
            <a:off x="107504" y="116632"/>
            <a:ext cx="8856984" cy="504056"/>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sz="4000" b="1" kern="1200">
                <a:solidFill>
                  <a:schemeClr val="tx2"/>
                </a:solidFill>
                <a:effectLst>
                  <a:outerShdw blurRad="31750" dist="25400" dir="5400000" algn="tl" rotWithShape="0">
                    <a:srgbClr val="000000">
                      <a:alpha val="25000"/>
                    </a:srgbClr>
                  </a:outerShdw>
                </a:effectLst>
                <a:latin typeface="+mj-lt"/>
                <a:ea typeface="+mj-ea"/>
                <a:cs typeface="+mj-cs"/>
              </a:defRPr>
            </a:lvl1pPr>
            <a:extLst/>
          </a:lstStyle>
          <a:p>
            <a:r>
              <a:rPr lang="en-GB" sz="2600" dirty="0" smtClean="0"/>
              <a:t>M3.2 - Create an Interactive Media Product- Testing</a:t>
            </a:r>
            <a:endParaRPr lang="en-GB" sz="2600" dirty="0"/>
          </a:p>
        </p:txBody>
      </p:sp>
      <p:graphicFrame>
        <p:nvGraphicFramePr>
          <p:cNvPr id="40" name="Content Placeholder 4"/>
          <p:cNvGraphicFramePr>
            <a:graphicFrameLocks/>
          </p:cNvGraphicFramePr>
          <p:nvPr>
            <p:extLst>
              <p:ext uri="{D42A27DB-BD31-4B8C-83A1-F6EECF244321}">
                <p14:modId xmlns:p14="http://schemas.microsoft.com/office/powerpoint/2010/main" val="2220804650"/>
              </p:ext>
            </p:extLst>
          </p:nvPr>
        </p:nvGraphicFramePr>
        <p:xfrm>
          <a:off x="214282" y="3573016"/>
          <a:ext cx="8686797" cy="2499360"/>
        </p:xfrm>
        <a:graphic>
          <a:graphicData uri="http://schemas.openxmlformats.org/drawingml/2006/table">
            <a:tbl>
              <a:tblPr firstRow="1" bandRow="1">
                <a:tableStyleId>{5C22544A-7EE6-4342-B048-85BDC9FD1C3A}</a:tableStyleId>
              </a:tblPr>
              <a:tblGrid>
                <a:gridCol w="829326"/>
                <a:gridCol w="1368152"/>
                <a:gridCol w="1008112"/>
                <a:gridCol w="1758294"/>
                <a:gridCol w="1338050"/>
                <a:gridCol w="1143892"/>
                <a:gridCol w="1240971"/>
              </a:tblGrid>
              <a:tr h="370840">
                <a:tc>
                  <a:txBody>
                    <a:bodyPr/>
                    <a:lstStyle/>
                    <a:p>
                      <a:pPr algn="ctr"/>
                      <a:r>
                        <a:rPr lang="en-GB" sz="1400" dirty="0" smtClean="0">
                          <a:solidFill>
                            <a:schemeClr val="tx1"/>
                          </a:solidFill>
                          <a:latin typeface="Calibri" pitchFamily="34" charset="0"/>
                          <a:cs typeface="Calibri" pitchFamily="34" charset="0"/>
                        </a:rPr>
                        <a:t>Test</a:t>
                      </a:r>
                      <a:r>
                        <a:rPr lang="en-GB" sz="1400" baseline="0" dirty="0" smtClean="0">
                          <a:solidFill>
                            <a:schemeClr val="tx1"/>
                          </a:solidFill>
                          <a:latin typeface="Calibri" pitchFamily="34" charset="0"/>
                          <a:cs typeface="Calibri" pitchFamily="34" charset="0"/>
                        </a:rPr>
                        <a:t> Number</a:t>
                      </a:r>
                      <a:endParaRPr lang="en-GB" sz="1400" dirty="0">
                        <a:solidFill>
                          <a:schemeClr val="tx1"/>
                        </a:solidFill>
                        <a:latin typeface="Calibri" pitchFamily="34" charset="0"/>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am I testing</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Where am I testing?</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am I expecting to happen</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kumimoji="0" lang="en-GB" sz="1400" b="1" kern="1200" dirty="0" smtClean="0">
                          <a:solidFill>
                            <a:schemeClr val="tx1"/>
                          </a:solidFill>
                          <a:latin typeface="Calibri" pitchFamily="34" charset="0"/>
                          <a:ea typeface="+mn-ea"/>
                          <a:cs typeface="Calibri" pitchFamily="34" charset="0"/>
                        </a:rPr>
                        <a:t>What did happen</a:t>
                      </a:r>
                      <a:endParaRPr kumimoji="0" lang="en-GB" sz="1400" b="1" kern="1200" dirty="0">
                        <a:solidFill>
                          <a:schemeClr val="tx1"/>
                        </a:solidFill>
                        <a:latin typeface="Calibri" pitchFamily="34" charset="0"/>
                        <a:ea typeface="+mn-ea"/>
                        <a:cs typeface="Calibri" pitchFamily="34" charset="0"/>
                      </a:endParaRPr>
                    </a:p>
                  </a:txBody>
                  <a:tcPr anchor="ctr"/>
                </a:tc>
                <a:tc>
                  <a:txBody>
                    <a:bodyPr/>
                    <a:lstStyle/>
                    <a:p>
                      <a:pPr algn="ctr"/>
                      <a:r>
                        <a:rPr lang="en-GB" sz="1400" dirty="0" smtClean="0">
                          <a:solidFill>
                            <a:schemeClr val="tx1"/>
                          </a:solidFill>
                          <a:latin typeface="Calibri" pitchFamily="34" charset="0"/>
                          <a:cs typeface="Calibri" pitchFamily="34" charset="0"/>
                        </a:rPr>
                        <a:t>Action taken</a:t>
                      </a:r>
                      <a:endParaRPr lang="en-GB" sz="1400" dirty="0">
                        <a:solidFill>
                          <a:schemeClr val="tx1"/>
                        </a:solidFill>
                        <a:latin typeface="Calibri" pitchFamily="34" charset="0"/>
                        <a:cs typeface="Calibri" pitchFamily="34" charset="0"/>
                      </a:endParaRPr>
                    </a:p>
                  </a:txBody>
                  <a:tcPr anchor="ctr"/>
                </a:tc>
                <a:tc>
                  <a:txBody>
                    <a:bodyPr/>
                    <a:lstStyle/>
                    <a:p>
                      <a:pPr algn="ctr"/>
                      <a:r>
                        <a:rPr lang="en-GB" sz="1400" dirty="0" smtClean="0">
                          <a:solidFill>
                            <a:schemeClr val="tx1"/>
                          </a:solidFill>
                          <a:latin typeface="Calibri" pitchFamily="34" charset="0"/>
                          <a:cs typeface="Calibri" pitchFamily="34" charset="0"/>
                        </a:rPr>
                        <a:t>Evidence</a:t>
                      </a:r>
                      <a:endParaRPr lang="en-GB" sz="1400" dirty="0">
                        <a:solidFill>
                          <a:schemeClr val="tx1"/>
                        </a:solidFill>
                        <a:latin typeface="Calibri" pitchFamily="34" charset="0"/>
                        <a:cs typeface="Calibri" pitchFamily="34" charset="0"/>
                      </a:endParaRPr>
                    </a:p>
                  </a:txBody>
                  <a:tcPr anchor="ctr"/>
                </a:tc>
              </a:tr>
              <a:tr h="370840">
                <a:tc>
                  <a:txBody>
                    <a:bodyPr/>
                    <a:lstStyle/>
                    <a:p>
                      <a:r>
                        <a:rPr lang="en-GB" sz="1200" dirty="0" smtClean="0">
                          <a:solidFill>
                            <a:schemeClr val="tx1"/>
                          </a:solidFill>
                          <a:latin typeface="Calibri" pitchFamily="34" charset="0"/>
                          <a:cs typeface="Calibri" pitchFamily="34" charset="0"/>
                        </a:rPr>
                        <a:t>1</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Timings</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Scene 2</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Expecting the scene to run for the duration of 5 seconds</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Overran by 2 seconds, due to sound</a:t>
                      </a:r>
                      <a:r>
                        <a:rPr lang="en-GB" sz="1200" baseline="0" dirty="0" smtClean="0">
                          <a:solidFill>
                            <a:schemeClr val="tx1"/>
                          </a:solidFill>
                          <a:latin typeface="Calibri" pitchFamily="34" charset="0"/>
                          <a:cs typeface="Calibri" pitchFamily="34" charset="0"/>
                        </a:rPr>
                        <a:t> clip running in background</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Fade out the</a:t>
                      </a:r>
                      <a:r>
                        <a:rPr lang="en-GB" sz="1200" baseline="0" dirty="0" smtClean="0">
                          <a:solidFill>
                            <a:schemeClr val="tx1"/>
                          </a:solidFill>
                          <a:latin typeface="Calibri" pitchFamily="34" charset="0"/>
                          <a:cs typeface="Calibri" pitchFamily="34" charset="0"/>
                        </a:rPr>
                        <a:t> sound clip after 5 seconds</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Screenshots</a:t>
                      </a:r>
                      <a:r>
                        <a:rPr lang="en-GB" sz="1200" baseline="0" dirty="0" smtClean="0">
                          <a:solidFill>
                            <a:schemeClr val="tx1"/>
                          </a:solidFill>
                          <a:latin typeface="Calibri" pitchFamily="34" charset="0"/>
                          <a:cs typeface="Calibri" pitchFamily="34" charset="0"/>
                        </a:rPr>
                        <a:t> 3, 4 and 5</a:t>
                      </a:r>
                      <a:endParaRPr lang="en-GB" sz="1200" dirty="0">
                        <a:solidFill>
                          <a:schemeClr val="tx1"/>
                        </a:solidFill>
                        <a:latin typeface="Calibri" pitchFamily="34" charset="0"/>
                        <a:cs typeface="Calibri" pitchFamily="34" charset="0"/>
                      </a:endParaRPr>
                    </a:p>
                  </a:txBody>
                  <a:tcPr/>
                </a:tc>
              </a:tr>
              <a:tr h="370840">
                <a:tc>
                  <a:txBody>
                    <a:bodyPr/>
                    <a:lstStyle/>
                    <a:p>
                      <a:r>
                        <a:rPr lang="en-GB" sz="1200" dirty="0" smtClean="0">
                          <a:solidFill>
                            <a:schemeClr val="tx1"/>
                          </a:solidFill>
                          <a:latin typeface="Calibri" pitchFamily="34" charset="0"/>
                          <a:cs typeface="Calibri" pitchFamily="34" charset="0"/>
                        </a:rPr>
                        <a:t>2</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Text</a:t>
                      </a:r>
                      <a:r>
                        <a:rPr lang="en-GB" sz="1200" baseline="0" dirty="0" smtClean="0">
                          <a:solidFill>
                            <a:schemeClr val="tx1"/>
                          </a:solidFill>
                          <a:latin typeface="Calibri" pitchFamily="34" charset="0"/>
                          <a:cs typeface="Calibri" pitchFamily="34" charset="0"/>
                        </a:rPr>
                        <a:t>, Alignment and Spelling</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Scene 1</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Introduction</a:t>
                      </a:r>
                      <a:r>
                        <a:rPr lang="en-GB" sz="1200" baseline="0" dirty="0" smtClean="0">
                          <a:solidFill>
                            <a:schemeClr val="tx1"/>
                          </a:solidFill>
                          <a:latin typeface="Calibri" pitchFamily="34" charset="0"/>
                          <a:cs typeface="Calibri" pitchFamily="34" charset="0"/>
                        </a:rPr>
                        <a:t> text should read - “Cube Systems Presents....” in Black in the middle of the screen</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Appears as expected, but at the top of the screen</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Move text to appear in the middle of the screen</a:t>
                      </a:r>
                      <a:endParaRPr lang="en-GB" sz="1200" dirty="0">
                        <a:solidFill>
                          <a:schemeClr val="tx1"/>
                        </a:solidFill>
                        <a:latin typeface="Calibri" pitchFamily="34" charset="0"/>
                        <a:cs typeface="Calibri" pitchFamily="34" charset="0"/>
                      </a:endParaRPr>
                    </a:p>
                  </a:txBody>
                  <a:tcPr/>
                </a:tc>
                <a:tc>
                  <a:txBody>
                    <a:bodyPr/>
                    <a:lstStyle/>
                    <a:p>
                      <a:r>
                        <a:rPr lang="en-GB" sz="1200" dirty="0" smtClean="0">
                          <a:solidFill>
                            <a:schemeClr val="tx1"/>
                          </a:solidFill>
                          <a:latin typeface="Calibri" pitchFamily="34" charset="0"/>
                          <a:cs typeface="Calibri" pitchFamily="34" charset="0"/>
                        </a:rPr>
                        <a:t>Screenshot</a:t>
                      </a:r>
                      <a:r>
                        <a:rPr lang="en-GB" sz="1200" baseline="0" dirty="0" smtClean="0">
                          <a:solidFill>
                            <a:schemeClr val="tx1"/>
                          </a:solidFill>
                          <a:latin typeface="Calibri" pitchFamily="34" charset="0"/>
                          <a:cs typeface="Calibri" pitchFamily="34" charset="0"/>
                        </a:rPr>
                        <a:t>s 6 and 7</a:t>
                      </a:r>
                      <a:endParaRPr lang="en-GB" sz="1200" dirty="0">
                        <a:solidFill>
                          <a:schemeClr val="tx1"/>
                        </a:solidFill>
                        <a:latin typeface="Calibri" pitchFamily="34" charset="0"/>
                        <a:cs typeface="Calibri" pitchFamily="34" charset="0"/>
                      </a:endParaRPr>
                    </a:p>
                  </a:txBody>
                  <a:tcPr/>
                </a:tc>
              </a:tr>
              <a:tr h="275416">
                <a:tc>
                  <a:txBody>
                    <a:bodyPr/>
                    <a:lstStyle/>
                    <a:p>
                      <a:r>
                        <a:rPr lang="en-GB" sz="1600" dirty="0" smtClean="0">
                          <a:solidFill>
                            <a:schemeClr val="tx1"/>
                          </a:solidFill>
                          <a:latin typeface="Calibri" pitchFamily="34" charset="0"/>
                          <a:cs typeface="Calibri" pitchFamily="34" charset="0"/>
                        </a:rPr>
                        <a:t>3</a:t>
                      </a:r>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c>
                  <a:txBody>
                    <a:bodyPr/>
                    <a:lstStyle/>
                    <a:p>
                      <a:endParaRPr lang="en-GB" sz="1600" dirty="0">
                        <a:solidFill>
                          <a:schemeClr val="tx1"/>
                        </a:solidFill>
                        <a:latin typeface="Calibri" pitchFamily="34" charset="0"/>
                        <a:cs typeface="Calibri" pitchFamily="34" charset="0"/>
                      </a:endParaRPr>
                    </a:p>
                  </a:txBody>
                  <a:tcPr/>
                </a:tc>
              </a:tr>
            </a:tbl>
          </a:graphicData>
        </a:graphic>
      </p:graphicFrame>
    </p:spTree>
    <p:extLst>
      <p:ext uri="{BB962C8B-B14F-4D97-AF65-F5344CB8AC3E}">
        <p14:creationId xmlns:p14="http://schemas.microsoft.com/office/powerpoint/2010/main" val="3170157067"/>
      </p:ext>
    </p:extLst>
  </p:cSld>
  <p:clrMapOvr>
    <a:masterClrMapping/>
  </p:clrMapOvr>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15659</TotalTime>
  <Words>2008</Words>
  <Application>Microsoft Office PowerPoint</Application>
  <PresentationFormat>On-screen Show (4:3)</PresentationFormat>
  <Paragraphs>207</Paragraphs>
  <Slides>12</Slides>
  <Notes>7</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Concourse</vt:lpstr>
      <vt:lpstr>Unit 18</vt:lpstr>
      <vt:lpstr>LO1 - Assessment Criteria</vt:lpstr>
      <vt:lpstr>Assessment Criteria P3, M3 and D3</vt:lpstr>
      <vt:lpstr>LO3 - Be able to create web animation following industry practice  - Scenario</vt:lpstr>
      <vt:lpstr>P3.1 - Create an Interactive Media Product- Intro </vt:lpstr>
      <vt:lpstr>P3.1 - Outline Design Methods – Milestones and Concurrent tasks</vt:lpstr>
      <vt:lpstr>P2.11 - Outline Design Methods – Milestones and Concurrent tasks</vt:lpstr>
      <vt:lpstr>PowerPoint Presentation</vt:lpstr>
      <vt:lpstr>PowerPoint Presentation</vt:lpstr>
      <vt:lpstr>PowerPoint Presentation</vt:lpstr>
      <vt:lpstr>D3.2 - Create an Interactive Media Product- Justification</vt:lpstr>
      <vt:lpstr>LO3 -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333</cp:revision>
  <dcterms:created xsi:type="dcterms:W3CDTF">2010-12-28T13:51:34Z</dcterms:created>
  <dcterms:modified xsi:type="dcterms:W3CDTF">2014-08-05T13:40:03Z</dcterms:modified>
</cp:coreProperties>
</file>